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961" r:id="rId3"/>
    <p:sldId id="883" r:id="rId4"/>
    <p:sldId id="963" r:id="rId5"/>
    <p:sldId id="964" r:id="rId6"/>
    <p:sldId id="965" r:id="rId7"/>
    <p:sldId id="970" r:id="rId8"/>
    <p:sldId id="971" r:id="rId9"/>
    <p:sldId id="969" r:id="rId10"/>
    <p:sldId id="972" r:id="rId11"/>
    <p:sldId id="974" r:id="rId12"/>
    <p:sldId id="272" r:id="rId13"/>
    <p:sldId id="975" r:id="rId14"/>
    <p:sldId id="976" r:id="rId15"/>
    <p:sldId id="977" r:id="rId16"/>
    <p:sldId id="979" r:id="rId17"/>
    <p:sldId id="980" r:id="rId18"/>
    <p:sldId id="289" r:id="rId19"/>
    <p:sldId id="981" r:id="rId20"/>
    <p:sldId id="269" r:id="rId21"/>
    <p:sldId id="274" r:id="rId22"/>
    <p:sldId id="982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801" r:id="rId37"/>
    <p:sldId id="276" r:id="rId38"/>
    <p:sldId id="278" r:id="rId39"/>
    <p:sldId id="277" r:id="rId40"/>
    <p:sldId id="279" r:id="rId41"/>
    <p:sldId id="280" r:id="rId42"/>
    <p:sldId id="320" r:id="rId43"/>
    <p:sldId id="317" r:id="rId44"/>
    <p:sldId id="318" r:id="rId45"/>
    <p:sldId id="281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50"/>
    <p:restoredTop sz="94655"/>
  </p:normalViewPr>
  <p:slideViewPr>
    <p:cSldViewPr snapToGrid="0" snapToObjects="1">
      <p:cViewPr varScale="1">
        <p:scale>
          <a:sx n="100" d="100"/>
          <a:sy n="100" d="100"/>
        </p:scale>
        <p:origin x="75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4C77A5-90C7-C64B-8CB8-EDA2E49D77DB}" type="datetimeFigureOut">
              <a:rPr lang="en-US" smtClean="0"/>
              <a:t>7/14/19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0DF8FA-1148-D84C-B360-78C50D8513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51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Demandez</a:t>
            </a:r>
            <a:r>
              <a:rPr lang="en-US" dirty="0"/>
              <a:t>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idées</a:t>
            </a:r>
            <a:r>
              <a:rPr lang="en-US" dirty="0"/>
              <a:t>…they should be able to come up with them without using for loops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740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077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213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72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471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15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9343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390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Do together in the code </a:t>
            </a:r>
          </a:p>
        </p:txBody>
      </p:sp>
      <p:sp>
        <p:nvSpPr>
          <p:cNvPr id="1239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E9FDE378-8209-7744-900D-5A7C8AE16E55}" type="slidenum">
              <a:rPr lang="en-US" altLang="en-US" sz="1200">
                <a:latin typeface="Times" charset="0"/>
              </a:rPr>
              <a:pPr/>
              <a:t>16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194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2784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On ne </a:t>
            </a:r>
            <a:r>
              <a:rPr lang="en-US" altLang="en-US" dirty="0" err="1">
                <a:latin typeface="Times New Roman" charset="0"/>
              </a:rPr>
              <a:t>veux</a:t>
            </a:r>
            <a:r>
              <a:rPr lang="en-US" altLang="en-US" dirty="0">
                <a:latin typeface="Times New Roman" charset="0"/>
              </a:rPr>
              <a:t> pas </a:t>
            </a:r>
            <a:r>
              <a:rPr lang="en-US" altLang="en-US" dirty="0" err="1">
                <a:latin typeface="Times New Roman" charset="0"/>
              </a:rPr>
              <a:t>ecrit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putbeeper</a:t>
            </a:r>
            <a:r>
              <a:rPr lang="en-US" altLang="en-US" dirty="0">
                <a:latin typeface="Times New Roman" charset="0"/>
              </a:rPr>
              <a:t>() 100 </a:t>
            </a:r>
            <a:r>
              <a:rPr lang="en-US" altLang="en-US" dirty="0" err="1">
                <a:latin typeface="Times New Roman" charset="0"/>
              </a:rPr>
              <a:t>fois</a:t>
            </a:r>
            <a:r>
              <a:rPr lang="en-US" altLang="en-US" dirty="0">
                <a:latin typeface="Times New Roman" charset="0"/>
              </a:rPr>
              <a:t> </a:t>
            </a:r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52C441C-CFC9-0C44-BDB4-03725131F077}" type="slidenum">
              <a:rPr lang="en-US" altLang="en-US" sz="1200">
                <a:latin typeface="Times" charset="0"/>
              </a:rPr>
              <a:pPr/>
              <a:t>36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0948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3557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858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0350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0566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669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272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860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5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812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6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577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935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871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602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86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14461-3598-7640-BC1A-FC5CC5678E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0BD673-2C36-B84B-B5E2-74323768F1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007F5-BEAE-0141-85D7-52639FC6A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02D5A-89D4-9F4E-B7AD-7B77A6CFDF51}" type="datetimeFigureOut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3ADC4-BBE9-DF4F-B3AC-AAAFE4E05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1B237-2B66-274A-8E24-774EF95EB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8B6B-2DE8-AB4C-BC3C-7954BB16B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39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851CE-372C-6C42-85F3-DFB06124A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DD1F03-343D-3048-BF30-52E2828349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B1A8E-CC35-A641-BC80-40EB8E949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02D5A-89D4-9F4E-B7AD-7B77A6CFDF51}" type="datetimeFigureOut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0C882-9AD1-B045-B811-870F5010E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EAAB2-D53F-F347-820D-2492AE53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8B6B-2DE8-AB4C-BC3C-7954BB16B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013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5A5623-1850-9D4C-8461-82B7BEEC1A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70D031-6070-A44D-AAE2-B05CFA5B7A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4C1E7E-781F-E640-A597-A1AB2E189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02D5A-89D4-9F4E-B7AD-7B77A6CFDF51}" type="datetimeFigureOut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D0A84-EAF3-AD44-8194-DC21A1F34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607301-181E-0C40-8ADA-23753074B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8B6B-2DE8-AB4C-BC3C-7954BB16B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530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34F8E-116C-004F-BCB6-88C9310FA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91EAD-4AAA-DF47-B1EF-1FF029C6B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28911-4689-8545-8DAE-74408636A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02D5A-89D4-9F4E-B7AD-7B77A6CFDF51}" type="datetimeFigureOut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115CA-C34C-994C-9A60-C74C301EE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E085D-93BC-CB42-B930-B5290D4AB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8B6B-2DE8-AB4C-BC3C-7954BB16B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07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E8451-F90B-8C49-9677-387139E62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7C3E9-A37A-0E48-8259-7AB7E8D11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546C9-5919-534C-9627-C53149C0F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02D5A-89D4-9F4E-B7AD-7B77A6CFDF51}" type="datetimeFigureOut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3DE2C-12D3-E448-B588-4D16A725E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5E258-90BF-D24A-B5F0-F50D543C8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8B6B-2DE8-AB4C-BC3C-7954BB16B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526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6178A-AC53-7446-8B25-932EC7E70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5338C-1515-B540-870F-5F07B5CABF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FEC183-ABAF-C247-B908-BF023D9285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CF3BB4-03DF-304F-8AF2-EDC6BF57F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02D5A-89D4-9F4E-B7AD-7B77A6CFDF51}" type="datetimeFigureOut">
              <a:rPr lang="en-US" smtClean="0"/>
              <a:t>7/14/19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EA4472-908F-1449-B994-3ECBBE039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D1DD8-B26A-F746-8D8D-9E6D93D9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8B6B-2DE8-AB4C-BC3C-7954BB16B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302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823B7-528E-2145-B611-FD918E16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04F84B-D0F7-D947-B61C-FB8B3E59E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B6C480-AB79-8D45-B5B1-27C698CB66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C8F54C-C434-1D4D-B5F6-A784B38A98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900D75-B832-D84F-9D76-CF0DC9B211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FFDD2-0461-E149-BC26-22E37EB6D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02D5A-89D4-9F4E-B7AD-7B77A6CFDF51}" type="datetimeFigureOut">
              <a:rPr lang="en-US" smtClean="0"/>
              <a:t>7/14/19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0FD4C7-EA99-3146-B6CF-3BB12E4C8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D79862-40F3-7049-A285-3A0BCD757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8B6B-2DE8-AB4C-BC3C-7954BB16B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699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AF43B-F7A9-9A4E-ACFE-995681DAE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9C20A1-1C93-634C-922B-E692A72F2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02D5A-89D4-9F4E-B7AD-7B77A6CFDF51}" type="datetimeFigureOut">
              <a:rPr lang="en-US" smtClean="0"/>
              <a:t>7/14/19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1303BA-5960-814B-B6D5-4C7B4E09F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D88ECC-AD6A-1D4B-A579-B4482504E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8B6B-2DE8-AB4C-BC3C-7954BB16B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180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21AD1D-9BBE-9949-8502-D58CB2616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02D5A-89D4-9F4E-B7AD-7B77A6CFDF51}" type="datetimeFigureOut">
              <a:rPr lang="en-US" smtClean="0"/>
              <a:t>7/14/19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CF4996-D2ED-E046-84D1-D92C68D6E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46B36-C2D9-5D45-90AC-EC4E522C1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8B6B-2DE8-AB4C-BC3C-7954BB16B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850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C82C2-0916-D846-936F-61E6EE120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75E01-1493-3F45-8692-46D82D8F2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E89FB-B7C6-3C4A-A531-9334A42157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ED6FFA-1051-044E-8E8D-72E491BA5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02D5A-89D4-9F4E-B7AD-7B77A6CFDF51}" type="datetimeFigureOut">
              <a:rPr lang="en-US" smtClean="0"/>
              <a:t>7/14/19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638EC8-78B2-534B-9F09-FB08F63A5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1F4364-38A9-9B43-B16D-A5EA4FE0C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8B6B-2DE8-AB4C-BC3C-7954BB16B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10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D932B-43F8-6340-AFF2-D196A6951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984AEA-8F16-1242-885F-29E9BF7575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EF1E42-5FDC-164E-AFAA-FEE7509C49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84A325-AD43-D34F-9C8F-D56F46229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02D5A-89D4-9F4E-B7AD-7B77A6CFDF51}" type="datetimeFigureOut">
              <a:rPr lang="en-US" smtClean="0"/>
              <a:t>7/14/19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6C073-A9F2-4E48-8359-C80E715E0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D5D1C3-26C1-1542-BD40-9BEB5C63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F8B6B-2DE8-AB4C-BC3C-7954BB16B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903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A3191-8379-D740-AAFD-3B27297C6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FF507-D348-8C41-A758-3D7E3BCC76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01649-45C3-2545-82CF-7C5636562A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02D5A-89D4-9F4E-B7AD-7B77A6CFDF51}" type="datetimeFigureOut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2E473-B27F-F540-9641-F80BB6A446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93C8A-6CDB-5844-AB9C-98C446B349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F8B6B-2DE8-AB4C-BC3C-7954BB16B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913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4815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52400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While Loops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4E0632-5449-7D46-9B49-BA26802385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393"/>
          <a:stretch/>
        </p:blipFill>
        <p:spPr>
          <a:xfrm>
            <a:off x="1917700" y="4989660"/>
            <a:ext cx="8356600" cy="10401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21563C-04D4-5E43-861F-331CCE06A455}"/>
              </a:ext>
            </a:extLst>
          </p:cNvPr>
          <p:cNvSpPr txBox="1"/>
          <p:nvPr/>
        </p:nvSpPr>
        <p:spPr>
          <a:xfrm>
            <a:off x="1948872" y="349250"/>
            <a:ext cx="89223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3600" dirty="0">
                <a:latin typeface="+mj-lt"/>
              </a:rPr>
            </a:br>
            <a:r>
              <a:rPr lang="en-US" sz="3600" dirty="0">
                <a:latin typeface="+mj-lt"/>
              </a:rPr>
              <a:t>Avec </a:t>
            </a:r>
            <a:r>
              <a:rPr lang="en-US" sz="3600" dirty="0" err="1">
                <a:latin typeface="+mj-lt"/>
              </a:rPr>
              <a:t>ce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nouvel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outil</a:t>
            </a:r>
            <a:r>
              <a:rPr lang="en-US" sz="3600" dirty="0">
                <a:latin typeface="+mj-lt"/>
              </a:rPr>
              <a:t>, nous </a:t>
            </a:r>
            <a:r>
              <a:rPr lang="en-US" sz="3600" dirty="0" err="1">
                <a:latin typeface="+mj-lt"/>
              </a:rPr>
              <a:t>pouvons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utiliser</a:t>
            </a:r>
            <a:r>
              <a:rPr lang="en-US" sz="3600" dirty="0">
                <a:latin typeface="+mj-lt"/>
              </a:rPr>
              <a:t> le </a:t>
            </a:r>
            <a:r>
              <a:rPr lang="en-US" sz="3600" dirty="0" err="1">
                <a:latin typeface="+mj-lt"/>
              </a:rPr>
              <a:t>même</a:t>
            </a:r>
            <a:r>
              <a:rPr lang="en-US" sz="3600" dirty="0">
                <a:latin typeface="+mj-lt"/>
              </a:rPr>
              <a:t> code pour les deux </a:t>
            </a:r>
            <a:r>
              <a:rPr lang="en-US" sz="3600" dirty="0" err="1">
                <a:latin typeface="+mj-lt"/>
              </a:rPr>
              <a:t>mondes</a:t>
            </a:r>
            <a:r>
              <a:rPr lang="en-US" sz="3600" dirty="0">
                <a:latin typeface="+mj-lt"/>
              </a:rPr>
              <a:t>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ABB57F-4CBE-CB45-8BCF-DF0EADAC31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612"/>
          <a:stretch/>
        </p:blipFill>
        <p:spPr>
          <a:xfrm>
            <a:off x="2794000" y="2943368"/>
            <a:ext cx="62992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73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52400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dirty="0" err="1">
                <a:solidFill>
                  <a:schemeClr val="tx1"/>
                </a:solidFill>
              </a:rPr>
              <a:t>Travailler</a:t>
            </a:r>
            <a:r>
              <a:rPr lang="en-US" sz="4000" dirty="0">
                <a:solidFill>
                  <a:schemeClr val="tx1"/>
                </a:solidFill>
              </a:rPr>
              <a:t> dans </a:t>
            </a:r>
            <a:r>
              <a:rPr lang="en-US" sz="4000" dirty="0" err="1">
                <a:solidFill>
                  <a:schemeClr val="tx1"/>
                </a:solidFill>
              </a:rPr>
              <a:t>n'importe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quel</a:t>
            </a:r>
            <a:r>
              <a:rPr lang="en-US" sz="4000" dirty="0">
                <a:solidFill>
                  <a:schemeClr val="tx1"/>
                </a:solidFill>
              </a:rPr>
              <a:t> monde…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B80C67-BB11-7E41-98F7-CDF6C5603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550" y="831850"/>
            <a:ext cx="77089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91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71600" y="13855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371600" y="2733765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While Loop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1304B2-D4B8-F447-9EF1-1D81A13FE033}"/>
              </a:ext>
            </a:extLst>
          </p:cNvPr>
          <p:cNvSpPr txBox="1"/>
          <p:nvPr/>
        </p:nvSpPr>
        <p:spPr>
          <a:xfrm>
            <a:off x="1371600" y="3759001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Tandis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que)</a:t>
            </a:r>
          </a:p>
        </p:txBody>
      </p:sp>
    </p:spTree>
    <p:extLst>
      <p:ext uri="{BB962C8B-B14F-4D97-AF65-F5344CB8AC3E}">
        <p14:creationId xmlns:p14="http://schemas.microsoft.com/office/powerpoint/2010/main" val="2962659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52400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While Loops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21563C-04D4-5E43-861F-331CCE06A455}"/>
              </a:ext>
            </a:extLst>
          </p:cNvPr>
          <p:cNvSpPr txBox="1"/>
          <p:nvPr/>
        </p:nvSpPr>
        <p:spPr>
          <a:xfrm>
            <a:off x="1796472" y="1098443"/>
            <a:ext cx="892232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On </a:t>
            </a:r>
            <a:r>
              <a:rPr lang="en-US" sz="3600" dirty="0" err="1">
                <a:latin typeface="+mj-lt"/>
              </a:rPr>
              <a:t>utilise</a:t>
            </a:r>
            <a:r>
              <a:rPr lang="en-US" sz="3600" dirty="0">
                <a:latin typeface="+mj-lt"/>
              </a:rPr>
              <a:t> un </a:t>
            </a:r>
            <a:r>
              <a:rPr lang="en-US" sz="3600" b="1" dirty="0">
                <a:latin typeface="+mj-lt"/>
              </a:rPr>
              <a:t>while loop:</a:t>
            </a:r>
          </a:p>
          <a:p>
            <a:r>
              <a:rPr lang="en-US" sz="3600" b="1" dirty="0">
                <a:latin typeface="+mj-lt"/>
              </a:rPr>
              <a:t>	</a:t>
            </a:r>
            <a:r>
              <a:rPr lang="en-US" sz="3600" dirty="0">
                <a:latin typeface="Courier" pitchFamily="2" charset="0"/>
              </a:rPr>
              <a:t>while (condition) {</a:t>
            </a:r>
          </a:p>
          <a:p>
            <a:r>
              <a:rPr lang="en-US" sz="3600" dirty="0">
                <a:latin typeface="Courier" pitchFamily="2" charset="0"/>
              </a:rPr>
              <a:t>		declaration;</a:t>
            </a:r>
          </a:p>
          <a:p>
            <a:r>
              <a:rPr lang="en-US" sz="3600" dirty="0">
                <a:latin typeface="Courier" pitchFamily="2" charset="0"/>
              </a:rPr>
              <a:t>		declaration;</a:t>
            </a:r>
          </a:p>
          <a:p>
            <a:r>
              <a:rPr lang="en-US" sz="3600" dirty="0">
                <a:latin typeface="Courier" pitchFamily="2" charset="0"/>
              </a:rPr>
              <a:t>		…	</a:t>
            </a:r>
          </a:p>
          <a:p>
            <a:r>
              <a:rPr lang="en-US" sz="3600" dirty="0">
                <a:latin typeface="Courier" pitchFamily="2" charset="0"/>
              </a:rPr>
              <a:t>  }</a:t>
            </a:r>
            <a:br>
              <a:rPr lang="en-US" sz="3200" dirty="0">
                <a:latin typeface="+mj-lt"/>
              </a:rPr>
            </a:br>
            <a:r>
              <a:rPr lang="en-US" sz="3200" dirty="0" err="1">
                <a:latin typeface="+mj-lt"/>
              </a:rPr>
              <a:t>Répète</a:t>
            </a:r>
            <a:r>
              <a:rPr lang="en-US" sz="3200" dirty="0">
                <a:latin typeface="+mj-lt"/>
              </a:rPr>
              <a:t> les instructions dans le corps </a:t>
            </a:r>
            <a:r>
              <a:rPr lang="en-US" sz="3200" dirty="0" err="1">
                <a:latin typeface="+mj-lt"/>
              </a:rPr>
              <a:t>jusqu'à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ce</a:t>
            </a:r>
            <a:r>
              <a:rPr lang="en-US" sz="3200" dirty="0">
                <a:latin typeface="+mj-lt"/>
              </a:rPr>
              <a:t> que la condition ne </a:t>
            </a:r>
            <a:r>
              <a:rPr lang="en-US" sz="3200" dirty="0" err="1">
                <a:latin typeface="+mj-lt"/>
              </a:rPr>
              <a:t>soit</a:t>
            </a:r>
            <a:r>
              <a:rPr lang="en-US" sz="3200" dirty="0">
                <a:latin typeface="+mj-lt"/>
              </a:rPr>
              <a:t> plus </a:t>
            </a:r>
            <a:r>
              <a:rPr lang="en-US" sz="3200" dirty="0" err="1">
                <a:latin typeface="+mj-lt"/>
              </a:rPr>
              <a:t>vraie</a:t>
            </a:r>
            <a:r>
              <a:rPr lang="en-US" sz="3200" dirty="0">
                <a:latin typeface="+mj-lt"/>
              </a:rPr>
              <a:t>. Karel </a:t>
            </a:r>
            <a:r>
              <a:rPr lang="en-US" sz="3200" dirty="0" err="1">
                <a:latin typeface="+mj-lt"/>
              </a:rPr>
              <a:t>vérifie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chaque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fois</a:t>
            </a:r>
            <a:r>
              <a:rPr lang="en-US" sz="3200" dirty="0">
                <a:latin typeface="+mj-lt"/>
              </a:rPr>
              <a:t> la condition, </a:t>
            </a:r>
            <a:r>
              <a:rPr lang="en-US" sz="3200" dirty="0" err="1">
                <a:latin typeface="+mj-lt"/>
              </a:rPr>
              <a:t>puis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exécute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toutes</a:t>
            </a:r>
            <a:r>
              <a:rPr lang="en-US" sz="3200" dirty="0">
                <a:latin typeface="+mj-lt"/>
              </a:rPr>
              <a:t> les instructions. </a:t>
            </a:r>
            <a:r>
              <a:rPr lang="en-US" sz="3200" dirty="0" err="1">
                <a:latin typeface="+mj-lt"/>
              </a:rPr>
              <a:t>avant</a:t>
            </a:r>
            <a:r>
              <a:rPr lang="en-US" sz="3200" dirty="0">
                <a:latin typeface="+mj-lt"/>
              </a:rPr>
              <a:t> de </a:t>
            </a:r>
            <a:r>
              <a:rPr lang="en-US" sz="3200" dirty="0" err="1">
                <a:latin typeface="+mj-lt"/>
              </a:rPr>
              <a:t>vérifier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à</a:t>
            </a:r>
            <a:r>
              <a:rPr lang="en-US" sz="3200" dirty="0">
                <a:latin typeface="+mj-lt"/>
              </a:rPr>
              <a:t> nouveau </a:t>
            </a:r>
            <a:r>
              <a:rPr lang="en-US" sz="3200" dirty="0" err="1">
                <a:latin typeface="+mj-lt"/>
              </a:rPr>
              <a:t>l'état</a:t>
            </a:r>
            <a:r>
              <a:rPr lang="en-US" sz="32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5678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BEDDC3-8191-CB49-9183-93B082BB3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551" y="4820459"/>
            <a:ext cx="7445829" cy="2037541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52400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>
                <a:solidFill>
                  <a:schemeClr val="tx1"/>
                </a:solidFill>
                <a:latin typeface="Century Gothic"/>
                <a:cs typeface="Century Gothic"/>
              </a:rPr>
              <a:t>Conditions Possible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90FB35B-A90F-5F44-AF93-B77685C56981}"/>
              </a:ext>
            </a:extLst>
          </p:cNvPr>
          <p:cNvGraphicFramePr>
            <a:graphicFrameLocks noGrp="1"/>
          </p:cNvGraphicFramePr>
          <p:nvPr/>
        </p:nvGraphicFramePr>
        <p:xfrm>
          <a:off x="1725551" y="971721"/>
          <a:ext cx="8740899" cy="3708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55371">
                  <a:extLst>
                    <a:ext uri="{9D8B030D-6E8A-4147-A177-3AD203B41FA5}">
                      <a16:colId xmlns:a16="http://schemas.microsoft.com/office/drawing/2014/main" val="1295027308"/>
                    </a:ext>
                  </a:extLst>
                </a:gridCol>
                <a:gridCol w="2416629">
                  <a:extLst>
                    <a:ext uri="{9D8B030D-6E8A-4147-A177-3AD203B41FA5}">
                      <a16:colId xmlns:a16="http://schemas.microsoft.com/office/drawing/2014/main" val="633100255"/>
                    </a:ext>
                  </a:extLst>
                </a:gridCol>
                <a:gridCol w="4168899">
                  <a:extLst>
                    <a:ext uri="{9D8B030D-6E8A-4147-A177-3AD203B41FA5}">
                      <a16:colId xmlns:a16="http://schemas.microsoft.com/office/drawing/2014/main" val="3329760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Contraire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 </a:t>
                      </a:r>
                      <a:r>
                        <a:rPr lang="en-US" dirty="0" err="1"/>
                        <a:t>qu’il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vérifie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188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frontIsClear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frontIsBlocked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 a-t-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un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mur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devant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Karel?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363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leftIsClear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leftIsBlocked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 a-t-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un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mur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à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gauche de Karel?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882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rightIsClear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rightIsBlocked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 a-t-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un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mur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à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la droite de Karel?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744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beepersPresent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noBeepersPresent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 a-t-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des beepers dans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coin?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92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beepersInBag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noBeepersInBag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Karel fait-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face au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nord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285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facingNorth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notFacingNorth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Karel fait-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face au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est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7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facingEast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notFacingEast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Karel fait-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face au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nord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313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facingSouth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notFacingSouth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Karel fait-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face au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sud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664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facingWest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notFacingWest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Karel fait-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face au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l’ouest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372561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53C5E4DC-1119-8C4B-A75B-203DCB7BE90F}"/>
              </a:ext>
            </a:extLst>
          </p:cNvPr>
          <p:cNvSpPr/>
          <p:nvPr/>
        </p:nvSpPr>
        <p:spPr>
          <a:xfrm>
            <a:off x="5165271" y="5839229"/>
            <a:ext cx="63354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highlight>
                  <a:srgbClr val="FFFF00"/>
                </a:highlight>
              </a:rPr>
            </a:br>
            <a:r>
              <a:rPr lang="en-US" dirty="0" err="1">
                <a:highlight>
                  <a:srgbClr val="FFFF00"/>
                </a:highlight>
              </a:rPr>
              <a:t>C’est</a:t>
            </a:r>
            <a:r>
              <a:rPr lang="en-US" dirty="0">
                <a:highlight>
                  <a:srgbClr val="FFFF00"/>
                </a:highlight>
              </a:rPr>
              <a:t> sur le site Web du </a:t>
            </a:r>
            <a:r>
              <a:rPr lang="en-US" dirty="0" err="1">
                <a:highlight>
                  <a:srgbClr val="FFFF00"/>
                </a:highlight>
              </a:rPr>
              <a:t>cours</a:t>
            </a:r>
            <a:r>
              <a:rPr lang="en-US" dirty="0">
                <a:highlight>
                  <a:srgbClr val="FFFF00"/>
                </a:highlight>
              </a:rPr>
              <a:t>, sous «</a:t>
            </a:r>
            <a:r>
              <a:rPr lang="en-US" dirty="0" err="1">
                <a:highlight>
                  <a:srgbClr val="FFFF00"/>
                </a:highlight>
              </a:rPr>
              <a:t>Référence</a:t>
            </a:r>
            <a:r>
              <a:rPr lang="en-US" dirty="0">
                <a:highlight>
                  <a:srgbClr val="FFFF00"/>
                </a:highlight>
              </a:rPr>
              <a:t>».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F319BE-768D-6546-9269-3B76824FF83C}"/>
              </a:ext>
            </a:extLst>
          </p:cNvPr>
          <p:cNvCxnSpPr>
            <a:cxnSpLocks/>
          </p:cNvCxnSpPr>
          <p:nvPr/>
        </p:nvCxnSpPr>
        <p:spPr>
          <a:xfrm flipH="1" flipV="1">
            <a:off x="3989616" y="5339445"/>
            <a:ext cx="2449285" cy="5468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053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52400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While Loops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48F829-EA2B-714B-9730-35B07E8D3D40}"/>
              </a:ext>
            </a:extLst>
          </p:cNvPr>
          <p:cNvSpPr/>
          <p:nvPr/>
        </p:nvSpPr>
        <p:spPr>
          <a:xfrm>
            <a:off x="2047702" y="1012954"/>
            <a:ext cx="8470668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/>
              <a:t>Maintenant</a:t>
            </a:r>
            <a:r>
              <a:rPr lang="en-US" sz="2800" dirty="0"/>
              <a:t> on </a:t>
            </a:r>
            <a:r>
              <a:rPr lang="en-US" sz="2800" dirty="0" err="1"/>
              <a:t>peux</a:t>
            </a:r>
            <a:r>
              <a:rPr lang="en-US" sz="2800" dirty="0"/>
              <a:t> dire: </a:t>
            </a:r>
          </a:p>
          <a:p>
            <a:endParaRPr lang="en-US" sz="2800" dirty="0"/>
          </a:p>
          <a:p>
            <a:r>
              <a:rPr lang="en-US" sz="2800" dirty="0">
                <a:latin typeface="Courier" pitchFamily="2" charset="0"/>
              </a:rPr>
              <a:t>while (</a:t>
            </a:r>
            <a:r>
              <a:rPr lang="en-US" sz="2800" dirty="0" err="1">
                <a:latin typeface="Courier" pitchFamily="2" charset="0"/>
              </a:rPr>
              <a:t>frontIsClear</a:t>
            </a:r>
            <a:r>
              <a:rPr lang="en-US" sz="2800" dirty="0">
                <a:latin typeface="Courier" pitchFamily="2" charset="0"/>
              </a:rPr>
              <a:t>()) { 			 		move(); </a:t>
            </a:r>
          </a:p>
          <a:p>
            <a:r>
              <a:rPr lang="en-US" sz="2800" dirty="0">
                <a:latin typeface="Courier" pitchFamily="2" charset="0"/>
              </a:rPr>
              <a:t>}</a:t>
            </a:r>
          </a:p>
          <a:p>
            <a:endParaRPr lang="en-US" sz="2800" dirty="0">
              <a:latin typeface="Courier" pitchFamily="2" charset="0"/>
            </a:endParaRPr>
          </a:p>
          <a:p>
            <a:endParaRPr lang="en-US" sz="2800" dirty="0">
              <a:latin typeface="Courier" pitchFamily="2" charset="0"/>
            </a:endParaRPr>
          </a:p>
          <a:p>
            <a:endParaRPr lang="en-US" sz="2800" dirty="0">
              <a:latin typeface="Courier" pitchFamily="2" charset="0"/>
            </a:endParaRPr>
          </a:p>
          <a:p>
            <a:endParaRPr lang="en-US" sz="2800" dirty="0">
              <a:latin typeface="Courier" pitchFamily="2" charset="0"/>
            </a:endParaRPr>
          </a:p>
          <a:p>
            <a:endParaRPr lang="en-US" sz="2800" dirty="0">
              <a:latin typeface="Courier" pitchFamily="2" charset="0"/>
            </a:endParaRPr>
          </a:p>
          <a:p>
            <a:endParaRPr lang="en-US" sz="2800" dirty="0">
              <a:latin typeface="Courier" pitchFamily="2" charset="0"/>
            </a:endParaRPr>
          </a:p>
          <a:p>
            <a:r>
              <a:rPr lang="fr-FR" sz="2800" dirty="0"/>
              <a:t>C'est moins répétitif, et cela fonctionne dans n'importe quel taille de monde!</a:t>
            </a:r>
            <a:endParaRPr lang="en-US" sz="2800" dirty="0">
              <a:latin typeface="Courier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3C6C82-64BE-2E4F-81E1-2C39C7584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148" y="2357954"/>
            <a:ext cx="5175222" cy="348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964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716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6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J’ai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besoin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deux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volontaires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Karel et le commandant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2B8B42-8FDA-B742-92AA-9AA92C518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501" y="802165"/>
            <a:ext cx="6402998" cy="599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56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52400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Demonstration: While Loops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48F829-EA2B-714B-9730-35B07E8D3D40}"/>
              </a:ext>
            </a:extLst>
          </p:cNvPr>
          <p:cNvSpPr/>
          <p:nvPr/>
        </p:nvSpPr>
        <p:spPr>
          <a:xfrm>
            <a:off x="2047702" y="1012954"/>
            <a:ext cx="8470668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/>
              <a:t>Maintenant</a:t>
            </a:r>
            <a:r>
              <a:rPr lang="en-US" sz="2800" dirty="0"/>
              <a:t> on </a:t>
            </a:r>
            <a:r>
              <a:rPr lang="en-US" sz="2800" dirty="0" err="1"/>
              <a:t>peux</a:t>
            </a:r>
            <a:r>
              <a:rPr lang="en-US" sz="2800" dirty="0"/>
              <a:t> dire: </a:t>
            </a:r>
          </a:p>
          <a:p>
            <a:endParaRPr lang="en-US" sz="2800" dirty="0"/>
          </a:p>
          <a:p>
            <a:r>
              <a:rPr lang="en-US" sz="2800" dirty="0">
                <a:latin typeface="Courier" pitchFamily="2" charset="0"/>
              </a:rPr>
              <a:t>while (</a:t>
            </a:r>
            <a:r>
              <a:rPr lang="en-US" sz="2800" dirty="0" err="1">
                <a:latin typeface="Courier" pitchFamily="2" charset="0"/>
              </a:rPr>
              <a:t>frontIsClear</a:t>
            </a:r>
            <a:r>
              <a:rPr lang="en-US" sz="2800" dirty="0">
                <a:latin typeface="Courier" pitchFamily="2" charset="0"/>
              </a:rPr>
              <a:t>()) { 			 		move(); </a:t>
            </a:r>
          </a:p>
          <a:p>
            <a:r>
              <a:rPr lang="en-US" sz="2800" dirty="0">
                <a:latin typeface="Courier" pitchFamily="2" charset="0"/>
              </a:rPr>
              <a:t>}</a:t>
            </a:r>
          </a:p>
          <a:p>
            <a:endParaRPr lang="en-US" sz="2800" dirty="0">
              <a:latin typeface="Courier" pitchFamily="2" charset="0"/>
            </a:endParaRPr>
          </a:p>
          <a:p>
            <a:endParaRPr lang="en-US" sz="2800" dirty="0">
              <a:latin typeface="Courier" pitchFamily="2" charset="0"/>
            </a:endParaRPr>
          </a:p>
          <a:p>
            <a:endParaRPr lang="en-US" sz="2800" dirty="0">
              <a:latin typeface="Courier" pitchFamily="2" charset="0"/>
            </a:endParaRPr>
          </a:p>
          <a:p>
            <a:endParaRPr lang="en-US" sz="2800" dirty="0">
              <a:latin typeface="Courier" pitchFamily="2" charset="0"/>
            </a:endParaRPr>
          </a:p>
          <a:p>
            <a:endParaRPr lang="en-US" sz="2800" dirty="0">
              <a:latin typeface="Courier" pitchFamily="2" charset="0"/>
            </a:endParaRPr>
          </a:p>
          <a:p>
            <a:endParaRPr lang="en-US" sz="2800" dirty="0">
              <a:latin typeface="Courier" pitchFamily="2" charset="0"/>
            </a:endParaRPr>
          </a:p>
          <a:p>
            <a:r>
              <a:rPr lang="fr-FR" sz="2800" dirty="0"/>
              <a:t>C'est moins répétitif, et cela fonctionne dans n'importe quel taille de monde!</a:t>
            </a:r>
            <a:endParaRPr lang="en-US" sz="2800" dirty="0">
              <a:latin typeface="Courier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3C6C82-64BE-2E4F-81E1-2C39C7584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148" y="2357954"/>
            <a:ext cx="5175222" cy="348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62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4543778" y="1014749"/>
            <a:ext cx="2836333" cy="16240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</a:rPr>
              <a:t>Répeter</a:t>
            </a:r>
            <a:r>
              <a:rPr lang="en-US" sz="3200" dirty="0">
                <a:solidFill>
                  <a:schemeClr val="tx1"/>
                </a:solidFill>
              </a:rPr>
              <a:t> le </a:t>
            </a:r>
            <a:r>
              <a:rPr lang="en-US" sz="3200" dirty="0" err="1">
                <a:solidFill>
                  <a:schemeClr val="tx1"/>
                </a:solidFill>
              </a:rPr>
              <a:t>processus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52400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Revision: Loops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142066" y="4765483"/>
            <a:ext cx="2836333" cy="1624029"/>
          </a:xfrm>
          <a:prstGeom prst="roundRect">
            <a:avLst/>
          </a:prstGeom>
          <a:solidFill>
            <a:srgbClr val="E6E0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For Loop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205133" y="5024341"/>
            <a:ext cx="2836333" cy="162402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While Loop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795890" y="2638778"/>
            <a:ext cx="1478843" cy="18767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721120" y="2638778"/>
            <a:ext cx="1463324" cy="22577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624667" y="2836332"/>
            <a:ext cx="1919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Savoir combine de </a:t>
            </a:r>
            <a:r>
              <a:rPr lang="en-US" sz="2400" dirty="0" err="1"/>
              <a:t>fois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7560733" y="2836332"/>
            <a:ext cx="1919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Vous</a:t>
            </a:r>
            <a:r>
              <a:rPr lang="en-US" sz="2400" dirty="0"/>
              <a:t> ne </a:t>
            </a:r>
            <a:r>
              <a:rPr lang="en-US" sz="2400" dirty="0" err="1"/>
              <a:t>savez</a:t>
            </a:r>
            <a:r>
              <a:rPr lang="en-US" sz="2400" dirty="0"/>
              <a:t> pas </a:t>
            </a:r>
            <a:r>
              <a:rPr lang="en-US" sz="2400" dirty="0" err="1"/>
              <a:t>combien</a:t>
            </a:r>
            <a:r>
              <a:rPr lang="en-US" sz="2400" dirty="0"/>
              <a:t> de </a:t>
            </a:r>
            <a:r>
              <a:rPr lang="en-US" sz="2400" dirty="0" err="1"/>
              <a:t>fois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21356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52400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Exemple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While Loops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FF23F9-69F4-D245-9FEE-2C4F907FCC6D}"/>
              </a:ext>
            </a:extLst>
          </p:cNvPr>
          <p:cNvSpPr/>
          <p:nvPr/>
        </p:nvSpPr>
        <p:spPr>
          <a:xfrm>
            <a:off x="1981660" y="340478"/>
            <a:ext cx="85699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3200" dirty="0"/>
            </a:b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Je </a:t>
            </a:r>
            <a:r>
              <a:rPr lang="en-US" sz="3200" dirty="0" err="1">
                <a:solidFill>
                  <a:srgbClr val="222222"/>
                </a:solidFill>
                <a:latin typeface="arial" panose="020B0604020202020204" pitchFamily="34" charset="0"/>
              </a:rPr>
              <a:t>veux</a:t>
            </a: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 que Karel </a:t>
            </a:r>
            <a:r>
              <a:rPr lang="en-US" sz="3200" dirty="0" err="1">
                <a:solidFill>
                  <a:srgbClr val="222222"/>
                </a:solidFill>
                <a:latin typeface="arial" panose="020B0604020202020204" pitchFamily="34" charset="0"/>
              </a:rPr>
              <a:t>mette</a:t>
            </a: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222222"/>
                </a:solidFill>
                <a:latin typeface="arial" panose="020B0604020202020204" pitchFamily="34" charset="0"/>
              </a:rPr>
              <a:t>une</a:t>
            </a: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222222"/>
                </a:solidFill>
                <a:latin typeface="arial" panose="020B0604020202020204" pitchFamily="34" charset="0"/>
              </a:rPr>
              <a:t>ligne</a:t>
            </a: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 de </a:t>
            </a:r>
            <a:r>
              <a:rPr lang="en-US" sz="3200" dirty="0" err="1">
                <a:solidFill>
                  <a:srgbClr val="222222"/>
                </a:solidFill>
                <a:latin typeface="arial" panose="020B0604020202020204" pitchFamily="34" charset="0"/>
              </a:rPr>
              <a:t>bips</a:t>
            </a: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222222"/>
                </a:solidFill>
                <a:latin typeface="arial" panose="020B0604020202020204" pitchFamily="34" charset="0"/>
              </a:rPr>
              <a:t>jusqu'à</a:t>
            </a: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222222"/>
                </a:solidFill>
                <a:latin typeface="arial" panose="020B0604020202020204" pitchFamily="34" charset="0"/>
              </a:rPr>
              <a:t>ce</a:t>
            </a: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 le </a:t>
            </a:r>
            <a:r>
              <a:rPr lang="en-US" sz="3200" dirty="0" err="1">
                <a:solidFill>
                  <a:srgbClr val="222222"/>
                </a:solidFill>
                <a:latin typeface="arial" panose="020B0604020202020204" pitchFamily="34" charset="0"/>
              </a:rPr>
              <a:t>mur</a:t>
            </a: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. Comment </a:t>
            </a:r>
            <a:r>
              <a:rPr lang="en-US" sz="3200" dirty="0" err="1">
                <a:solidFill>
                  <a:srgbClr val="222222"/>
                </a:solidFill>
                <a:latin typeface="arial" panose="020B0604020202020204" pitchFamily="34" charset="0"/>
              </a:rPr>
              <a:t>puis</a:t>
            </a: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-je faire </a:t>
            </a:r>
            <a:r>
              <a:rPr lang="en-US" sz="3200" dirty="0" err="1">
                <a:solidFill>
                  <a:srgbClr val="222222"/>
                </a:solidFill>
                <a:latin typeface="arial" panose="020B0604020202020204" pitchFamily="34" charset="0"/>
              </a:rPr>
              <a:t>cela</a:t>
            </a: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?</a:t>
            </a:r>
            <a:endParaRPr lang="en-US" sz="3200" dirty="0"/>
          </a:p>
        </p:txBody>
      </p:sp>
      <p:pic>
        <p:nvPicPr>
          <p:cNvPr id="11" name="Picture 10" descr="Screen Shot 2016-06-20 at 11.02.23 AM.png">
            <a:extLst>
              <a:ext uri="{FF2B5EF4-FFF2-40B4-BE49-F238E27FC236}">
                <a16:creationId xmlns:a16="http://schemas.microsoft.com/office/drawing/2014/main" id="{26A12D2F-2C91-6841-B0C8-F8CA710F6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571" y="2578975"/>
            <a:ext cx="6172859" cy="263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55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0" y="-24152"/>
            <a:ext cx="9144000" cy="1478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FELICITATIONS!!!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F1CFA-E412-1D44-8398-944A152C4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2308894"/>
            <a:ext cx="4512815" cy="3380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18C028-F060-CA47-8CD1-146353D8E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188" y="2087221"/>
            <a:ext cx="4249577" cy="414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66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6"/>
          <a:stretch/>
        </p:blipFill>
        <p:spPr>
          <a:xfrm>
            <a:off x="3661833" y="1467788"/>
            <a:ext cx="4106334" cy="2031768"/>
          </a:xfrm>
          <a:prstGeom prst="rect">
            <a:avLst/>
          </a:prstGeom>
        </p:spPr>
      </p:pic>
      <p:pic>
        <p:nvPicPr>
          <p:cNvPr id="6" name="Picture 5" descr="Screen Shot 2016-06-20 at 11.02.2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309" y="3909011"/>
            <a:ext cx="6172859" cy="26334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55723" y="870067"/>
            <a:ext cx="900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Avant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69566" y="900523"/>
            <a:ext cx="901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Après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5778501" y="1100900"/>
            <a:ext cx="0" cy="2525889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785556" y="3748425"/>
            <a:ext cx="0" cy="2794000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308123" y="3499557"/>
            <a:ext cx="9009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Avant</a:t>
            </a:r>
          </a:p>
          <a:p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6421966" y="3485446"/>
            <a:ext cx="901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Après</a:t>
            </a: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152400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Travailler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dans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n’importe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quelle monde!</a:t>
            </a:r>
          </a:p>
        </p:txBody>
      </p:sp>
    </p:spTree>
    <p:extLst>
      <p:ext uri="{BB962C8B-B14F-4D97-AF65-F5344CB8AC3E}">
        <p14:creationId xmlns:p14="http://schemas.microsoft.com/office/powerpoint/2010/main" val="706556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1699127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exemple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i="1" dirty="0">
                <a:latin typeface="Courier"/>
                <a:cs typeface="Courier"/>
              </a:rPr>
              <a:t>condition</a:t>
            </a:r>
            <a:r>
              <a:rPr lang="en-US" sz="2200" dirty="0">
                <a:latin typeface="Courier"/>
                <a:cs typeface="Courier"/>
              </a:rPr>
              <a:t>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i="1" dirty="0">
                <a:latin typeface="Courier"/>
                <a:cs typeface="Courier"/>
              </a:rPr>
              <a:t>code </a:t>
            </a:r>
            <a:r>
              <a:rPr lang="en-US" sz="2200" i="1" dirty="0" err="1">
                <a:latin typeface="Courier"/>
                <a:cs typeface="Courier"/>
              </a:rPr>
              <a:t>à</a:t>
            </a:r>
            <a:r>
              <a:rPr lang="en-US" sz="2200" i="1" dirty="0">
                <a:latin typeface="Courier"/>
                <a:cs typeface="Courier"/>
              </a:rPr>
              <a:t> </a:t>
            </a:r>
            <a:r>
              <a:rPr lang="en-US" sz="2200" i="1" dirty="0" err="1">
                <a:latin typeface="Courier"/>
                <a:cs typeface="Courier"/>
              </a:rPr>
              <a:t>répéter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While Loop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078352" y="52894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094343" y="2152046"/>
            <a:ext cx="46841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u="sng" dirty="0">
                <a:solidFill>
                  <a:srgbClr val="FF0000"/>
                </a:solidFill>
              </a:rPr>
              <a:t>Verifier la condition</a:t>
            </a:r>
          </a:p>
          <a:p>
            <a:pPr algn="r"/>
            <a:r>
              <a:rPr lang="en-US" sz="2400" b="1" dirty="0" err="1">
                <a:solidFill>
                  <a:srgbClr val="FF0000"/>
                </a:solidFill>
              </a:rPr>
              <a:t>Vrai</a:t>
            </a:r>
            <a:r>
              <a:rPr lang="en-US" sz="2400" b="1" dirty="0">
                <a:solidFill>
                  <a:srgbClr val="FF0000"/>
                </a:solidFill>
              </a:rPr>
              <a:t> -&gt; </a:t>
            </a:r>
            <a:r>
              <a:rPr lang="en-US" sz="2400" b="1" dirty="0" err="1">
                <a:solidFill>
                  <a:srgbClr val="FF0000"/>
                </a:solidFill>
              </a:rPr>
              <a:t>fais</a:t>
            </a:r>
            <a:r>
              <a:rPr lang="en-US" sz="2400" b="1" dirty="0">
                <a:solidFill>
                  <a:srgbClr val="FF0000"/>
                </a:solidFill>
              </a:rPr>
              <a:t> le</a:t>
            </a:r>
          </a:p>
          <a:p>
            <a:pPr algn="r"/>
            <a:endParaRPr lang="en-US" sz="2400" b="1" dirty="0">
              <a:solidFill>
                <a:srgbClr val="FF0000"/>
              </a:solidFill>
            </a:endParaRPr>
          </a:p>
          <a:p>
            <a:pPr algn="r"/>
            <a:r>
              <a:rPr lang="en-US" sz="2400" b="1" u="sng" dirty="0">
                <a:solidFill>
                  <a:srgbClr val="FF0000"/>
                </a:solidFill>
              </a:rPr>
              <a:t>Verifier la condition</a:t>
            </a:r>
          </a:p>
          <a:p>
            <a:pPr algn="r"/>
            <a:r>
              <a:rPr lang="en-US" sz="2400" b="1" dirty="0" err="1">
                <a:solidFill>
                  <a:srgbClr val="FF0000"/>
                </a:solidFill>
              </a:rPr>
              <a:t>Vrai</a:t>
            </a:r>
            <a:r>
              <a:rPr lang="en-US" sz="2400" b="1" dirty="0">
                <a:solidFill>
                  <a:srgbClr val="FF0000"/>
                </a:solidFill>
              </a:rPr>
              <a:t> -&gt; </a:t>
            </a:r>
            <a:r>
              <a:rPr lang="en-US" sz="2400" b="1" dirty="0" err="1">
                <a:solidFill>
                  <a:srgbClr val="FF0000"/>
                </a:solidFill>
              </a:rPr>
              <a:t>fais</a:t>
            </a:r>
            <a:r>
              <a:rPr lang="en-US" sz="2400" b="1" dirty="0">
                <a:solidFill>
                  <a:srgbClr val="FF0000"/>
                </a:solidFill>
              </a:rPr>
              <a:t> le</a:t>
            </a:r>
          </a:p>
          <a:p>
            <a:pPr algn="r"/>
            <a:endParaRPr lang="en-US" sz="2400" b="1" dirty="0">
              <a:solidFill>
                <a:srgbClr val="FF0000"/>
              </a:solidFill>
            </a:endParaRPr>
          </a:p>
          <a:p>
            <a:pPr algn="r"/>
            <a:r>
              <a:rPr lang="en-US" sz="2400" b="1" dirty="0">
                <a:solidFill>
                  <a:srgbClr val="FF0000"/>
                </a:solidFill>
              </a:rPr>
              <a:t>….</a:t>
            </a:r>
          </a:p>
          <a:p>
            <a:pPr algn="r"/>
            <a:endParaRPr lang="en-US" sz="2400" b="1" dirty="0">
              <a:solidFill>
                <a:srgbClr val="FF0000"/>
              </a:solidFill>
            </a:endParaRPr>
          </a:p>
          <a:p>
            <a:pPr algn="r"/>
            <a:r>
              <a:rPr lang="en-US" sz="2400" b="1" u="sng" dirty="0">
                <a:solidFill>
                  <a:srgbClr val="FF0000"/>
                </a:solidFill>
              </a:rPr>
              <a:t>Verifier la condition</a:t>
            </a:r>
          </a:p>
          <a:p>
            <a:pPr algn="r"/>
            <a:r>
              <a:rPr lang="en-US" sz="2400" b="1" dirty="0">
                <a:solidFill>
                  <a:srgbClr val="FF0000"/>
                </a:solidFill>
              </a:rPr>
              <a:t>Faux-&gt; ne le </a:t>
            </a:r>
            <a:r>
              <a:rPr lang="en-US" sz="2400" b="1" dirty="0" err="1">
                <a:solidFill>
                  <a:srgbClr val="FF0000"/>
                </a:solidFill>
              </a:rPr>
              <a:t>fais</a:t>
            </a:r>
            <a:r>
              <a:rPr lang="en-US" sz="2400" b="1" dirty="0">
                <a:solidFill>
                  <a:srgbClr val="FF0000"/>
                </a:solidFill>
              </a:rPr>
              <a:t> pas</a:t>
            </a:r>
          </a:p>
          <a:p>
            <a:pPr algn="r"/>
            <a:r>
              <a:rPr lang="en-US" sz="2400" b="1" dirty="0">
                <a:solidFill>
                  <a:srgbClr val="FF0000"/>
                </a:solidFill>
              </a:rPr>
              <a:t> </a:t>
            </a:r>
          </a:p>
          <a:p>
            <a:pPr algn="r"/>
            <a:r>
              <a:rPr lang="en-US" sz="2400" b="1" dirty="0">
                <a:solidFill>
                  <a:srgbClr val="FF0000"/>
                </a:solidFill>
              </a:rPr>
              <a:t>Continuer le </a:t>
            </a:r>
            <a:r>
              <a:rPr lang="en-US" sz="2400" b="1" dirty="0" err="1">
                <a:solidFill>
                  <a:srgbClr val="FF0000"/>
                </a:solidFill>
              </a:rPr>
              <a:t>reste</a:t>
            </a:r>
            <a:r>
              <a:rPr lang="en-US" sz="2400" b="1" dirty="0">
                <a:solidFill>
                  <a:srgbClr val="FF0000"/>
                </a:solidFill>
              </a:rPr>
              <a:t> du </a:t>
            </a:r>
            <a:r>
              <a:rPr lang="en-US" sz="2400" b="1" dirty="0" err="1">
                <a:solidFill>
                  <a:srgbClr val="FF0000"/>
                </a:solidFill>
              </a:rPr>
              <a:t>programme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98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While Loop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078352" y="52894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5" descr="Screen Shot 2016-06-20 at 11.02.23 AM.png">
            <a:extLst>
              <a:ext uri="{FF2B5EF4-FFF2-40B4-BE49-F238E27FC236}">
                <a16:creationId xmlns:a16="http://schemas.microsoft.com/office/drawing/2014/main" id="{95F460BA-0938-5342-BF6F-1A6D08863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224" y="1199216"/>
            <a:ext cx="6172859" cy="26334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738DCCB-5D24-5840-9CEA-08F68B802259}"/>
              </a:ext>
            </a:extLst>
          </p:cNvPr>
          <p:cNvSpPr/>
          <p:nvPr/>
        </p:nvSpPr>
        <p:spPr>
          <a:xfrm>
            <a:off x="1616825" y="4141571"/>
            <a:ext cx="914399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+mj-lt"/>
                <a:cs typeface="Courier"/>
              </a:rPr>
              <a:t>On </a:t>
            </a:r>
            <a:r>
              <a:rPr lang="en-US" sz="3600" dirty="0" err="1">
                <a:latin typeface="+mj-lt"/>
                <a:cs typeface="Courier"/>
              </a:rPr>
              <a:t>va</a:t>
            </a:r>
            <a:r>
              <a:rPr lang="en-US" sz="3600" dirty="0">
                <a:latin typeface="+mj-lt"/>
                <a:cs typeface="Courier"/>
              </a:rPr>
              <a:t> utilizer la condition </a:t>
            </a:r>
            <a:r>
              <a:rPr lang="en-US" sz="3600" dirty="0" err="1">
                <a:latin typeface="Courier"/>
                <a:cs typeface="Courier"/>
              </a:rPr>
              <a:t>frontIsClear</a:t>
            </a:r>
            <a:r>
              <a:rPr lang="en-US" sz="3600" dirty="0">
                <a:latin typeface="Courier"/>
                <a:cs typeface="Courier"/>
              </a:rPr>
              <a:t>() </a:t>
            </a:r>
          </a:p>
          <a:p>
            <a:pPr algn="ctr"/>
            <a:r>
              <a:rPr lang="en-US" sz="3600" dirty="0">
                <a:latin typeface="+mj-lt"/>
                <a:cs typeface="Courier"/>
              </a:rPr>
              <a:t>Ca </a:t>
            </a:r>
            <a:r>
              <a:rPr lang="en-US" sz="3600" dirty="0" err="1">
                <a:latin typeface="+mj-lt"/>
                <a:cs typeface="Courier"/>
              </a:rPr>
              <a:t>va</a:t>
            </a:r>
            <a:r>
              <a:rPr lang="en-US" sz="3600" dirty="0">
                <a:latin typeface="+mj-lt"/>
                <a:cs typeface="Courier"/>
              </a:rPr>
              <a:t> verifier </a:t>
            </a:r>
            <a:r>
              <a:rPr lang="en-US" sz="3600" dirty="0" err="1">
                <a:solidFill>
                  <a:schemeClr val="dk1"/>
                </a:solidFill>
                <a:latin typeface="+mj-lt"/>
              </a:rPr>
              <a:t>si</a:t>
            </a:r>
            <a:r>
              <a:rPr lang="en-US" sz="3600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sz="3600" dirty="0" err="1">
                <a:solidFill>
                  <a:schemeClr val="dk1"/>
                </a:solidFill>
                <a:latin typeface="+mj-lt"/>
              </a:rPr>
              <a:t>il</a:t>
            </a:r>
            <a:r>
              <a:rPr lang="en-US" sz="3600" dirty="0">
                <a:solidFill>
                  <a:schemeClr val="dk1"/>
                </a:solidFill>
                <a:latin typeface="+mj-lt"/>
              </a:rPr>
              <a:t> y a un </a:t>
            </a:r>
            <a:r>
              <a:rPr lang="en-US" sz="3600" dirty="0" err="1">
                <a:solidFill>
                  <a:schemeClr val="dk1"/>
                </a:solidFill>
                <a:latin typeface="+mj-lt"/>
              </a:rPr>
              <a:t>mur</a:t>
            </a:r>
            <a:r>
              <a:rPr lang="en-US" sz="3600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sz="3600" dirty="0" err="1">
                <a:solidFill>
                  <a:schemeClr val="dk1"/>
                </a:solidFill>
                <a:latin typeface="+mj-lt"/>
              </a:rPr>
              <a:t>devant</a:t>
            </a:r>
            <a:r>
              <a:rPr lang="en-US" sz="3600" dirty="0">
                <a:solidFill>
                  <a:schemeClr val="dk1"/>
                </a:solidFill>
                <a:latin typeface="+mj-lt"/>
              </a:rPr>
              <a:t> Karel…</a:t>
            </a:r>
            <a:endParaRPr lang="en-US" sz="3600" dirty="0">
              <a:latin typeface="+mj-lt"/>
            </a:endParaRPr>
          </a:p>
          <a:p>
            <a:pPr algn="ctr"/>
            <a:endParaRPr lang="en-US" sz="3600" dirty="0">
              <a:latin typeface="Courier"/>
              <a:cs typeface="Courier"/>
            </a:endParaRPr>
          </a:p>
          <a:p>
            <a:pPr algn="ctr"/>
            <a:endParaRPr lang="en-US" sz="3600" dirty="0">
              <a:latin typeface="Courier"/>
              <a:cs typeface="Courier"/>
            </a:endParaRPr>
          </a:p>
          <a:p>
            <a:pPr algn="ctr"/>
            <a:r>
              <a:rPr lang="en-US" sz="3600" dirty="0">
                <a:latin typeface="Courier"/>
                <a:cs typeface="Courier"/>
              </a:rPr>
              <a:t> 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50628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1980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exemple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mettre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la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bip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Placez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Bips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sur la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Ligne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3965223" y="5646250"/>
            <a:ext cx="3628395" cy="103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912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1980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loop…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avant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est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clair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mettre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le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bip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3965223" y="5646250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1792111" y="2864554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197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3965223" y="5646250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1792111" y="316088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Screen Shot 2016-06-20 at 11.42.01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56"/>
          <a:stretch/>
        </p:blipFill>
        <p:spPr>
          <a:xfrm>
            <a:off x="4097866" y="5630334"/>
            <a:ext cx="3499555" cy="973666"/>
          </a:xfrm>
          <a:prstGeom prst="rect">
            <a:avLst/>
          </a:prstGeom>
        </p:spPr>
      </p:pic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1980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mettre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le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bip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5940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1980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mettre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le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bip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3965223" y="5646250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1792111" y="3386665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444" y="5715001"/>
            <a:ext cx="3321104" cy="86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387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1980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mettre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le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bip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3965223" y="5646250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1792111" y="3668888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444" y="5715001"/>
            <a:ext cx="3321104" cy="86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029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1980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mettre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le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bip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3965223" y="5646250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1792111" y="2850443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444" y="5715001"/>
            <a:ext cx="3321104" cy="86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52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1980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mettre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le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bip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3965223" y="5646250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1792111" y="3076221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444" y="5715001"/>
            <a:ext cx="3321104" cy="860776"/>
          </a:xfrm>
          <a:prstGeom prst="rect">
            <a:avLst/>
          </a:prstGeom>
        </p:spPr>
      </p:pic>
      <p:pic>
        <p:nvPicPr>
          <p:cNvPr id="3" name="Picture 2" descr="Screen Shot 2016-06-20 at 11.55.4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666" y="5651903"/>
            <a:ext cx="3287890" cy="94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21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52400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19C0B0-EEB0-284D-853B-9E3AFD531BB0}"/>
              </a:ext>
            </a:extLst>
          </p:cNvPr>
          <p:cNvSpPr txBox="1"/>
          <p:nvPr/>
        </p:nvSpPr>
        <p:spPr>
          <a:xfrm>
            <a:off x="1745672" y="865472"/>
            <a:ext cx="892232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Jusqu'à présent, nous avons des programmes écrits qui se comportent de la même manière à chaque fois. </a:t>
            </a:r>
          </a:p>
          <a:p>
            <a:r>
              <a:rPr lang="fr-FR" sz="3600" dirty="0"/>
              <a:t>• Les programmes plus complexes se comportent différemment selon les mondes ou les cas. </a:t>
            </a:r>
          </a:p>
          <a:p>
            <a:r>
              <a:rPr lang="fr-FR" sz="3600" dirty="0"/>
              <a:t>• Nous allons apprendre à écrire des programmes Karel qui peuvent faire des choses basées sur ce que le monde est comme!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654551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1980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mettre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le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bip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3965223" y="5646250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1792111" y="3386666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796" y="5658555"/>
            <a:ext cx="3288760" cy="91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3625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1980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mettre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le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bip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3965223" y="5646250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1792111" y="289277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796" y="5658555"/>
            <a:ext cx="3288760" cy="91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028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1980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3965223" y="5646250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1792111" y="3118555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796" y="5658555"/>
            <a:ext cx="3288760" cy="914666"/>
          </a:xfrm>
          <a:prstGeom prst="rect">
            <a:avLst/>
          </a:prstGeom>
        </p:spPr>
      </p:pic>
      <p:pic>
        <p:nvPicPr>
          <p:cNvPr id="3" name="Picture 2" descr="Screen Shot 2016-06-20 at 11.57.47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444" y="5645167"/>
            <a:ext cx="3413688" cy="90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935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1980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3965223" y="5646250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1792111" y="338666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796" y="5658555"/>
            <a:ext cx="3288760" cy="914666"/>
          </a:xfrm>
          <a:prstGeom prst="rect">
            <a:avLst/>
          </a:prstGeom>
        </p:spPr>
      </p:pic>
      <p:pic>
        <p:nvPicPr>
          <p:cNvPr id="9" name="Picture 8" descr="Screen Shot 2016-06-20 at 11.58.38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223" y="5711593"/>
            <a:ext cx="3358445" cy="89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551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1980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3965223" y="5646250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1792111" y="2864556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796" y="5658555"/>
            <a:ext cx="3288760" cy="914666"/>
          </a:xfrm>
          <a:prstGeom prst="rect">
            <a:avLst/>
          </a:prstGeom>
        </p:spPr>
      </p:pic>
      <p:pic>
        <p:nvPicPr>
          <p:cNvPr id="9" name="Picture 8" descr="Screen Shot 2016-06-20 at 11.58.38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223" y="5711593"/>
            <a:ext cx="3358445" cy="89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6594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1980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3965223" y="5646250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1792111" y="4205112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796" y="5658555"/>
            <a:ext cx="3288760" cy="914666"/>
          </a:xfrm>
          <a:prstGeom prst="rect">
            <a:avLst/>
          </a:prstGeom>
        </p:spPr>
      </p:pic>
      <p:pic>
        <p:nvPicPr>
          <p:cNvPr id="3" name="Picture 2" descr="Screen Shot 2016-06-20 at 11.59.35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971" y="5729112"/>
            <a:ext cx="3471329" cy="86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139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52400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Ligne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bips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EC4B19-DCEF-2949-921C-29689AB525E4}"/>
              </a:ext>
            </a:extLst>
          </p:cNvPr>
          <p:cNvSpPr/>
          <p:nvPr/>
        </p:nvSpPr>
        <p:spPr>
          <a:xfrm>
            <a:off x="3429000" y="12954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D38F90-24CE-E442-81DA-11C2F025BDB1}"/>
              </a:ext>
            </a:extLst>
          </p:cNvPr>
          <p:cNvSpPr/>
          <p:nvPr/>
        </p:nvSpPr>
        <p:spPr>
          <a:xfrm>
            <a:off x="7681912" y="12954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23575D-D7BB-DD44-BE3B-C147A9050448}"/>
              </a:ext>
            </a:extLst>
          </p:cNvPr>
          <p:cNvSpPr txBox="1"/>
          <p:nvPr/>
        </p:nvSpPr>
        <p:spPr>
          <a:xfrm>
            <a:off x="2971800" y="1230313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5746AC-B421-4945-BC0F-9D9786518E34}"/>
              </a:ext>
            </a:extLst>
          </p:cNvPr>
          <p:cNvSpPr txBox="1"/>
          <p:nvPr/>
        </p:nvSpPr>
        <p:spPr>
          <a:xfrm>
            <a:off x="7304088" y="1230313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Après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12F6E3-2732-BF4B-8994-22DE264F4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300" y="1757065"/>
            <a:ext cx="78994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591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716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371600" y="2733764"/>
            <a:ext cx="9677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Que se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passe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-t-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il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si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vous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ne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souhaitez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effectuer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qu'une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seule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loop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en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fonction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d'une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condition?</a:t>
            </a:r>
          </a:p>
        </p:txBody>
      </p:sp>
    </p:spTree>
    <p:extLst>
      <p:ext uri="{BB962C8B-B14F-4D97-AF65-F5344CB8AC3E}">
        <p14:creationId xmlns:p14="http://schemas.microsoft.com/office/powerpoint/2010/main" val="31473241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716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371600" y="2733765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If/Else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Déclaration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9298940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1980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exemple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d’un if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déclaration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if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i="1" dirty="0">
                <a:latin typeface="Courier"/>
                <a:cs typeface="Courier"/>
              </a:rPr>
              <a:t>condition</a:t>
            </a:r>
            <a:r>
              <a:rPr lang="en-US" sz="2200" dirty="0">
                <a:latin typeface="Courier"/>
                <a:cs typeface="Courier"/>
              </a:rPr>
              <a:t>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i="1" dirty="0">
                <a:latin typeface="Courier"/>
                <a:cs typeface="Courier"/>
              </a:rPr>
              <a:t>code </a:t>
            </a:r>
            <a:r>
              <a:rPr lang="en-US" sz="2200" i="1" dirty="0" err="1">
                <a:latin typeface="Courier"/>
                <a:cs typeface="Courier"/>
              </a:rPr>
              <a:t>à</a:t>
            </a:r>
            <a:r>
              <a:rPr lang="en-US" sz="2200" i="1" dirty="0">
                <a:latin typeface="Courier"/>
                <a:cs typeface="Courier"/>
              </a:rPr>
              <a:t> executer </a:t>
            </a:r>
            <a:r>
              <a:rPr lang="en-US" sz="2200" i="1" dirty="0" err="1">
                <a:latin typeface="Courier"/>
                <a:cs typeface="Courier"/>
              </a:rPr>
              <a:t>si</a:t>
            </a:r>
            <a:r>
              <a:rPr lang="en-US" sz="2200" i="1" dirty="0">
                <a:latin typeface="Courier"/>
                <a:cs typeface="Courier"/>
              </a:rPr>
              <a:t> la condition </a:t>
            </a:r>
            <a:r>
              <a:rPr lang="en-US" sz="2200" i="1" dirty="0" err="1">
                <a:latin typeface="Courier"/>
                <a:cs typeface="Courier"/>
              </a:rPr>
              <a:t>est</a:t>
            </a:r>
            <a:r>
              <a:rPr lang="en-US" sz="2200" i="1" dirty="0">
                <a:latin typeface="Courier"/>
                <a:cs typeface="Courier"/>
              </a:rPr>
              <a:t> 			</a:t>
            </a:r>
            <a:r>
              <a:rPr lang="en-US" sz="2200" i="1" dirty="0" err="1">
                <a:latin typeface="Courier"/>
                <a:cs typeface="Courier"/>
              </a:rPr>
              <a:t>vraie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If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Déclaration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46263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52400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Généralisés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 descr="Screen Shot 2016-06-20 at 10.52.43 AM.png">
            <a:extLst>
              <a:ext uri="{FF2B5EF4-FFF2-40B4-BE49-F238E27FC236}">
                <a16:creationId xmlns:a16="http://schemas.microsoft.com/office/drawing/2014/main" id="{6F334A16-3E83-4C40-8AE6-D774EB9591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52" r="61846"/>
          <a:stretch/>
        </p:blipFill>
        <p:spPr>
          <a:xfrm>
            <a:off x="2376559" y="1911638"/>
            <a:ext cx="3033340" cy="3898183"/>
          </a:xfrm>
          <a:prstGeom prst="rect">
            <a:avLst/>
          </a:prstGeom>
        </p:spPr>
      </p:pic>
      <p:pic>
        <p:nvPicPr>
          <p:cNvPr id="5" name="Picture 4" descr="Screen Shot 2016-06-20 at 10.52.43 AM.png">
            <a:extLst>
              <a:ext uri="{FF2B5EF4-FFF2-40B4-BE49-F238E27FC236}">
                <a16:creationId xmlns:a16="http://schemas.microsoft.com/office/drawing/2014/main" id="{048C4545-7819-AC49-808F-BAC7E92F8B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3" t="12552" r="49524"/>
          <a:stretch/>
        </p:blipFill>
        <p:spPr>
          <a:xfrm>
            <a:off x="7958666" y="1911638"/>
            <a:ext cx="987778" cy="3898183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54366A47-13E9-9248-8AF2-53CA25DEF72E}"/>
              </a:ext>
            </a:extLst>
          </p:cNvPr>
          <p:cNvSpPr/>
          <p:nvPr/>
        </p:nvSpPr>
        <p:spPr>
          <a:xfrm>
            <a:off x="5757333" y="2002644"/>
            <a:ext cx="1778000" cy="85800"/>
          </a:xfrm>
          <a:custGeom>
            <a:avLst/>
            <a:gdLst>
              <a:gd name="connsiteX0" fmla="*/ 0 w 1778000"/>
              <a:gd name="connsiteY0" fmla="*/ 71689 h 85800"/>
              <a:gd name="connsiteX1" fmla="*/ 70556 w 1778000"/>
              <a:gd name="connsiteY1" fmla="*/ 15245 h 85800"/>
              <a:gd name="connsiteX2" fmla="*/ 310445 w 1778000"/>
              <a:gd name="connsiteY2" fmla="*/ 15245 h 85800"/>
              <a:gd name="connsiteX3" fmla="*/ 366889 w 1778000"/>
              <a:gd name="connsiteY3" fmla="*/ 57578 h 85800"/>
              <a:gd name="connsiteX4" fmla="*/ 451556 w 1778000"/>
              <a:gd name="connsiteY4" fmla="*/ 85800 h 85800"/>
              <a:gd name="connsiteX5" fmla="*/ 691445 w 1778000"/>
              <a:gd name="connsiteY5" fmla="*/ 71689 h 85800"/>
              <a:gd name="connsiteX6" fmla="*/ 747889 w 1778000"/>
              <a:gd name="connsiteY6" fmla="*/ 43467 h 85800"/>
              <a:gd name="connsiteX7" fmla="*/ 846667 w 1778000"/>
              <a:gd name="connsiteY7" fmla="*/ 15245 h 85800"/>
              <a:gd name="connsiteX8" fmla="*/ 1114778 w 1778000"/>
              <a:gd name="connsiteY8" fmla="*/ 29356 h 85800"/>
              <a:gd name="connsiteX9" fmla="*/ 1185334 w 1778000"/>
              <a:gd name="connsiteY9" fmla="*/ 71689 h 85800"/>
              <a:gd name="connsiteX10" fmla="*/ 1227667 w 1778000"/>
              <a:gd name="connsiteY10" fmla="*/ 85800 h 85800"/>
              <a:gd name="connsiteX11" fmla="*/ 1538111 w 1778000"/>
              <a:gd name="connsiteY11" fmla="*/ 71689 h 85800"/>
              <a:gd name="connsiteX12" fmla="*/ 1608667 w 1778000"/>
              <a:gd name="connsiteY12" fmla="*/ 57578 h 85800"/>
              <a:gd name="connsiteX13" fmla="*/ 1693334 w 1778000"/>
              <a:gd name="connsiteY13" fmla="*/ 43467 h 85800"/>
              <a:gd name="connsiteX14" fmla="*/ 1778000 w 1778000"/>
              <a:gd name="connsiteY14" fmla="*/ 29356 h 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78000" h="858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38C618C-73FF-2A40-BB9A-D9015E38D6E7}"/>
              </a:ext>
            </a:extLst>
          </p:cNvPr>
          <p:cNvSpPr/>
          <p:nvPr/>
        </p:nvSpPr>
        <p:spPr>
          <a:xfrm>
            <a:off x="5757333" y="5705953"/>
            <a:ext cx="1778000" cy="85800"/>
          </a:xfrm>
          <a:custGeom>
            <a:avLst/>
            <a:gdLst>
              <a:gd name="connsiteX0" fmla="*/ 0 w 1778000"/>
              <a:gd name="connsiteY0" fmla="*/ 71689 h 85800"/>
              <a:gd name="connsiteX1" fmla="*/ 70556 w 1778000"/>
              <a:gd name="connsiteY1" fmla="*/ 15245 h 85800"/>
              <a:gd name="connsiteX2" fmla="*/ 310445 w 1778000"/>
              <a:gd name="connsiteY2" fmla="*/ 15245 h 85800"/>
              <a:gd name="connsiteX3" fmla="*/ 366889 w 1778000"/>
              <a:gd name="connsiteY3" fmla="*/ 57578 h 85800"/>
              <a:gd name="connsiteX4" fmla="*/ 451556 w 1778000"/>
              <a:gd name="connsiteY4" fmla="*/ 85800 h 85800"/>
              <a:gd name="connsiteX5" fmla="*/ 691445 w 1778000"/>
              <a:gd name="connsiteY5" fmla="*/ 71689 h 85800"/>
              <a:gd name="connsiteX6" fmla="*/ 747889 w 1778000"/>
              <a:gd name="connsiteY6" fmla="*/ 43467 h 85800"/>
              <a:gd name="connsiteX7" fmla="*/ 846667 w 1778000"/>
              <a:gd name="connsiteY7" fmla="*/ 15245 h 85800"/>
              <a:gd name="connsiteX8" fmla="*/ 1114778 w 1778000"/>
              <a:gd name="connsiteY8" fmla="*/ 29356 h 85800"/>
              <a:gd name="connsiteX9" fmla="*/ 1185334 w 1778000"/>
              <a:gd name="connsiteY9" fmla="*/ 71689 h 85800"/>
              <a:gd name="connsiteX10" fmla="*/ 1227667 w 1778000"/>
              <a:gd name="connsiteY10" fmla="*/ 85800 h 85800"/>
              <a:gd name="connsiteX11" fmla="*/ 1538111 w 1778000"/>
              <a:gd name="connsiteY11" fmla="*/ 71689 h 85800"/>
              <a:gd name="connsiteX12" fmla="*/ 1608667 w 1778000"/>
              <a:gd name="connsiteY12" fmla="*/ 57578 h 85800"/>
              <a:gd name="connsiteX13" fmla="*/ 1693334 w 1778000"/>
              <a:gd name="connsiteY13" fmla="*/ 43467 h 85800"/>
              <a:gd name="connsiteX14" fmla="*/ 1778000 w 1778000"/>
              <a:gd name="connsiteY14" fmla="*/ 29356 h 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78000" h="858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6B173A-5A1F-0A40-B782-F759B7C9CA3A}"/>
              </a:ext>
            </a:extLst>
          </p:cNvPr>
          <p:cNvSpPr txBox="1"/>
          <p:nvPr/>
        </p:nvSpPr>
        <p:spPr>
          <a:xfrm>
            <a:off x="6392334" y="1399444"/>
            <a:ext cx="327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31148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1980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CSBridgeStudent</a:t>
            </a:r>
            <a:r>
              <a:rPr lang="en-US" sz="2200" dirty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exemple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d’un if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déclaration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if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tuEsUnElève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levezLaMain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If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Déclaration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25099" y="4485889"/>
            <a:ext cx="53879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rgbClr val="FF0000"/>
                </a:solidFill>
              </a:rPr>
              <a:t>Assumez-vous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b="1" dirty="0" err="1">
                <a:solidFill>
                  <a:srgbClr val="FF0000"/>
                </a:solidFill>
              </a:rPr>
              <a:t>comme</a:t>
            </a:r>
            <a:r>
              <a:rPr lang="en-US" sz="3200" b="1" dirty="0">
                <a:solidFill>
                  <a:srgbClr val="FF0000"/>
                </a:solidFill>
              </a:rPr>
              <a:t> Karel et </a:t>
            </a:r>
            <a:r>
              <a:rPr lang="en-US" sz="3200" b="1" dirty="0" err="1">
                <a:solidFill>
                  <a:srgbClr val="FF0000"/>
                </a:solidFill>
              </a:rPr>
              <a:t>exécutez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b="1" dirty="0" err="1">
                <a:solidFill>
                  <a:srgbClr val="FF0000"/>
                </a:solidFill>
              </a:rPr>
              <a:t>ce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b="1" dirty="0" err="1">
                <a:solidFill>
                  <a:srgbClr val="FF0000"/>
                </a:solidFill>
              </a:rPr>
              <a:t>programme</a:t>
            </a:r>
            <a:r>
              <a:rPr lang="en-US" sz="3200" b="1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454244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1980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safeMove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660067"/>
                </a:solidFill>
                <a:latin typeface="Courier"/>
                <a:cs typeface="Courier"/>
              </a:rPr>
              <a:t>private void </a:t>
            </a:r>
            <a:r>
              <a:rPr lang="en-US" sz="2200" dirty="0" err="1">
                <a:latin typeface="Courier"/>
                <a:cs typeface="Courier"/>
              </a:rPr>
              <a:t>safeMove</a:t>
            </a:r>
            <a:r>
              <a:rPr lang="en-US" sz="2200" dirty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60067"/>
                </a:solidFill>
                <a:latin typeface="Courier"/>
                <a:cs typeface="Courier"/>
              </a:rPr>
              <a:t>if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If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Déclaration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489702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716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371600" y="243782"/>
            <a:ext cx="9677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Nous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pouvons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également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spécifier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qui se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passera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si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la condition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est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faux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8917"/>
          <a:stretch/>
        </p:blipFill>
        <p:spPr>
          <a:xfrm>
            <a:off x="3324666" y="1856705"/>
            <a:ext cx="6030765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833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716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371600" y="243783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If (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si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) else (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autre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déclaration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469" y="1603489"/>
            <a:ext cx="6181956" cy="478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062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716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371600" y="1833433"/>
            <a:ext cx="96774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Karel se rend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à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l'armée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: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  <a:p>
            <a:pPr marL="571500" indent="-571500" algn="ctr">
              <a:buFontTx/>
              <a:buChar char="-"/>
            </a:pPr>
            <a:r>
              <a:rPr lang="en-US" sz="3200" dirty="0" err="1">
                <a:solidFill>
                  <a:schemeClr val="bg1"/>
                </a:solidFill>
                <a:latin typeface="Courier"/>
                <a:cs typeface="Courier"/>
              </a:rPr>
              <a:t>S'il</a:t>
            </a:r>
            <a:r>
              <a:rPr lang="en-US" sz="3200" dirty="0">
                <a:solidFill>
                  <a:schemeClr val="bg1"/>
                </a:solidFill>
                <a:latin typeface="Courier"/>
                <a:cs typeface="Courier"/>
              </a:rPr>
              <a:t> y a un </a:t>
            </a:r>
            <a:r>
              <a:rPr lang="en-US" sz="3200" dirty="0" err="1">
                <a:solidFill>
                  <a:schemeClr val="bg1"/>
                </a:solidFill>
                <a:latin typeface="Courier"/>
                <a:cs typeface="Courier"/>
              </a:rPr>
              <a:t>bip</a:t>
            </a:r>
            <a:r>
              <a:rPr lang="en-US" sz="3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Courier"/>
                <a:cs typeface="Courier"/>
              </a:rPr>
              <a:t>prenez</a:t>
            </a:r>
            <a:r>
              <a:rPr lang="en-US" sz="3200" dirty="0">
                <a:solidFill>
                  <a:schemeClr val="bg1"/>
                </a:solidFill>
                <a:latin typeface="Courier"/>
                <a:cs typeface="Courier"/>
              </a:rPr>
              <a:t>-le</a:t>
            </a:r>
          </a:p>
          <a:p>
            <a:pPr marL="571500" indent="-571500" algn="ctr">
              <a:buFontTx/>
              <a:buChar char="-"/>
            </a:pPr>
            <a:r>
              <a:rPr lang="en-US" sz="3200" dirty="0" err="1">
                <a:solidFill>
                  <a:schemeClr val="bg1"/>
                </a:solidFill>
                <a:latin typeface="Courier"/>
                <a:cs typeface="Courier"/>
              </a:rPr>
              <a:t>S'il</a:t>
            </a:r>
            <a:r>
              <a:rPr lang="en-US" sz="3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ourier"/>
                <a:cs typeface="Courier"/>
              </a:rPr>
              <a:t>n'y</a:t>
            </a:r>
            <a:r>
              <a:rPr lang="en-US" sz="3200" dirty="0">
                <a:solidFill>
                  <a:schemeClr val="bg1"/>
                </a:solidFill>
                <a:latin typeface="Courier"/>
                <a:cs typeface="Courier"/>
              </a:rPr>
              <a:t> a pas de </a:t>
            </a:r>
            <a:r>
              <a:rPr lang="en-US" sz="3200" dirty="0" err="1">
                <a:solidFill>
                  <a:schemeClr val="bg1"/>
                </a:solidFill>
                <a:latin typeface="Courier"/>
                <a:cs typeface="Courier"/>
              </a:rPr>
              <a:t>bip</a:t>
            </a:r>
            <a:r>
              <a:rPr lang="en-US" sz="3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Courier"/>
                <a:cs typeface="Courier"/>
              </a:rPr>
              <a:t>mettez-en</a:t>
            </a:r>
            <a:r>
              <a:rPr lang="en-US" sz="3200" dirty="0">
                <a:solidFill>
                  <a:schemeClr val="bg1"/>
                </a:solidFill>
                <a:latin typeface="Courier"/>
                <a:cs typeface="Courier"/>
              </a:rPr>
              <a:t> un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3990118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2439840" y="888539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inverserBip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660067"/>
                </a:solidFill>
                <a:latin typeface="Courier"/>
                <a:cs typeface="Courier"/>
              </a:rPr>
              <a:t>private void </a:t>
            </a:r>
            <a:r>
              <a:rPr lang="en-US" sz="2200" dirty="0" err="1">
                <a:latin typeface="Courier"/>
                <a:cs typeface="Courier"/>
              </a:rPr>
              <a:t>inverserBip</a:t>
            </a:r>
            <a:r>
              <a:rPr lang="en-US" sz="2200" dirty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60067"/>
                </a:solidFill>
                <a:latin typeface="Courier"/>
                <a:cs typeface="Courier"/>
              </a:rPr>
              <a:t>if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beeperPresent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 </a:t>
            </a:r>
            <a:r>
              <a:rPr lang="en-US" sz="2200" dirty="0" err="1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 </a:t>
            </a:r>
            <a:r>
              <a:rPr lang="en-US" sz="2200" b="1" dirty="0">
                <a:solidFill>
                  <a:srgbClr val="660067"/>
                </a:solidFill>
                <a:latin typeface="Courier"/>
                <a:cs typeface="Courier"/>
              </a:rPr>
              <a:t>else</a:t>
            </a:r>
            <a:r>
              <a:rPr lang="en-US" sz="2200" dirty="0">
                <a:solidFill>
                  <a:srgbClr val="660067"/>
                </a:solidFill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2400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If / Else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Déclaration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31329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52400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While Loops</a:t>
            </a:r>
          </a:p>
        </p:txBody>
      </p:sp>
      <p:pic>
        <p:nvPicPr>
          <p:cNvPr id="4" name="Picture 3" descr="Screen Shot 2016-06-20 at 10.52.43 AM.png">
            <a:extLst>
              <a:ext uri="{FF2B5EF4-FFF2-40B4-BE49-F238E27FC236}">
                <a16:creationId xmlns:a16="http://schemas.microsoft.com/office/drawing/2014/main" id="{6F334A16-3E83-4C40-8AE6-D774EB9591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52" r="61846"/>
          <a:stretch/>
        </p:blipFill>
        <p:spPr>
          <a:xfrm>
            <a:off x="2376559" y="1911638"/>
            <a:ext cx="3033340" cy="3898183"/>
          </a:xfrm>
          <a:prstGeom prst="rect">
            <a:avLst/>
          </a:prstGeom>
        </p:spPr>
      </p:pic>
      <p:pic>
        <p:nvPicPr>
          <p:cNvPr id="5" name="Picture 4" descr="Screen Shot 2016-06-20 at 10.52.43 AM.png">
            <a:extLst>
              <a:ext uri="{FF2B5EF4-FFF2-40B4-BE49-F238E27FC236}">
                <a16:creationId xmlns:a16="http://schemas.microsoft.com/office/drawing/2014/main" id="{048C4545-7819-AC49-808F-BAC7E92F8B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3" t="12552" r="49524"/>
          <a:stretch/>
        </p:blipFill>
        <p:spPr>
          <a:xfrm>
            <a:off x="7958666" y="1911638"/>
            <a:ext cx="987778" cy="3898183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54366A47-13E9-9248-8AF2-53CA25DEF72E}"/>
              </a:ext>
            </a:extLst>
          </p:cNvPr>
          <p:cNvSpPr/>
          <p:nvPr/>
        </p:nvSpPr>
        <p:spPr>
          <a:xfrm>
            <a:off x="5757333" y="2002644"/>
            <a:ext cx="1778000" cy="85800"/>
          </a:xfrm>
          <a:custGeom>
            <a:avLst/>
            <a:gdLst>
              <a:gd name="connsiteX0" fmla="*/ 0 w 1778000"/>
              <a:gd name="connsiteY0" fmla="*/ 71689 h 85800"/>
              <a:gd name="connsiteX1" fmla="*/ 70556 w 1778000"/>
              <a:gd name="connsiteY1" fmla="*/ 15245 h 85800"/>
              <a:gd name="connsiteX2" fmla="*/ 310445 w 1778000"/>
              <a:gd name="connsiteY2" fmla="*/ 15245 h 85800"/>
              <a:gd name="connsiteX3" fmla="*/ 366889 w 1778000"/>
              <a:gd name="connsiteY3" fmla="*/ 57578 h 85800"/>
              <a:gd name="connsiteX4" fmla="*/ 451556 w 1778000"/>
              <a:gd name="connsiteY4" fmla="*/ 85800 h 85800"/>
              <a:gd name="connsiteX5" fmla="*/ 691445 w 1778000"/>
              <a:gd name="connsiteY5" fmla="*/ 71689 h 85800"/>
              <a:gd name="connsiteX6" fmla="*/ 747889 w 1778000"/>
              <a:gd name="connsiteY6" fmla="*/ 43467 h 85800"/>
              <a:gd name="connsiteX7" fmla="*/ 846667 w 1778000"/>
              <a:gd name="connsiteY7" fmla="*/ 15245 h 85800"/>
              <a:gd name="connsiteX8" fmla="*/ 1114778 w 1778000"/>
              <a:gd name="connsiteY8" fmla="*/ 29356 h 85800"/>
              <a:gd name="connsiteX9" fmla="*/ 1185334 w 1778000"/>
              <a:gd name="connsiteY9" fmla="*/ 71689 h 85800"/>
              <a:gd name="connsiteX10" fmla="*/ 1227667 w 1778000"/>
              <a:gd name="connsiteY10" fmla="*/ 85800 h 85800"/>
              <a:gd name="connsiteX11" fmla="*/ 1538111 w 1778000"/>
              <a:gd name="connsiteY11" fmla="*/ 71689 h 85800"/>
              <a:gd name="connsiteX12" fmla="*/ 1608667 w 1778000"/>
              <a:gd name="connsiteY12" fmla="*/ 57578 h 85800"/>
              <a:gd name="connsiteX13" fmla="*/ 1693334 w 1778000"/>
              <a:gd name="connsiteY13" fmla="*/ 43467 h 85800"/>
              <a:gd name="connsiteX14" fmla="*/ 1778000 w 1778000"/>
              <a:gd name="connsiteY14" fmla="*/ 29356 h 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78000" h="858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38C618C-73FF-2A40-BB9A-D9015E38D6E7}"/>
              </a:ext>
            </a:extLst>
          </p:cNvPr>
          <p:cNvSpPr/>
          <p:nvPr/>
        </p:nvSpPr>
        <p:spPr>
          <a:xfrm>
            <a:off x="5757333" y="5705953"/>
            <a:ext cx="1778000" cy="85800"/>
          </a:xfrm>
          <a:custGeom>
            <a:avLst/>
            <a:gdLst>
              <a:gd name="connsiteX0" fmla="*/ 0 w 1778000"/>
              <a:gd name="connsiteY0" fmla="*/ 71689 h 85800"/>
              <a:gd name="connsiteX1" fmla="*/ 70556 w 1778000"/>
              <a:gd name="connsiteY1" fmla="*/ 15245 h 85800"/>
              <a:gd name="connsiteX2" fmla="*/ 310445 w 1778000"/>
              <a:gd name="connsiteY2" fmla="*/ 15245 h 85800"/>
              <a:gd name="connsiteX3" fmla="*/ 366889 w 1778000"/>
              <a:gd name="connsiteY3" fmla="*/ 57578 h 85800"/>
              <a:gd name="connsiteX4" fmla="*/ 451556 w 1778000"/>
              <a:gd name="connsiteY4" fmla="*/ 85800 h 85800"/>
              <a:gd name="connsiteX5" fmla="*/ 691445 w 1778000"/>
              <a:gd name="connsiteY5" fmla="*/ 71689 h 85800"/>
              <a:gd name="connsiteX6" fmla="*/ 747889 w 1778000"/>
              <a:gd name="connsiteY6" fmla="*/ 43467 h 85800"/>
              <a:gd name="connsiteX7" fmla="*/ 846667 w 1778000"/>
              <a:gd name="connsiteY7" fmla="*/ 15245 h 85800"/>
              <a:gd name="connsiteX8" fmla="*/ 1114778 w 1778000"/>
              <a:gd name="connsiteY8" fmla="*/ 29356 h 85800"/>
              <a:gd name="connsiteX9" fmla="*/ 1185334 w 1778000"/>
              <a:gd name="connsiteY9" fmla="*/ 71689 h 85800"/>
              <a:gd name="connsiteX10" fmla="*/ 1227667 w 1778000"/>
              <a:gd name="connsiteY10" fmla="*/ 85800 h 85800"/>
              <a:gd name="connsiteX11" fmla="*/ 1538111 w 1778000"/>
              <a:gd name="connsiteY11" fmla="*/ 71689 h 85800"/>
              <a:gd name="connsiteX12" fmla="*/ 1608667 w 1778000"/>
              <a:gd name="connsiteY12" fmla="*/ 57578 h 85800"/>
              <a:gd name="connsiteX13" fmla="*/ 1693334 w 1778000"/>
              <a:gd name="connsiteY13" fmla="*/ 43467 h 85800"/>
              <a:gd name="connsiteX14" fmla="*/ 1778000 w 1778000"/>
              <a:gd name="connsiteY14" fmla="*/ 29356 h 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78000" h="858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6B173A-5A1F-0A40-B782-F759B7C9CA3A}"/>
              </a:ext>
            </a:extLst>
          </p:cNvPr>
          <p:cNvSpPr txBox="1"/>
          <p:nvPr/>
        </p:nvSpPr>
        <p:spPr>
          <a:xfrm>
            <a:off x="6392334" y="1399444"/>
            <a:ext cx="327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30579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52400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While Loops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6396F0-2F48-3F47-96F6-07EC74D7C9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550"/>
          <a:stretch/>
        </p:blipFill>
        <p:spPr>
          <a:xfrm>
            <a:off x="2692400" y="2795451"/>
            <a:ext cx="6273800" cy="1212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BAB617-7ECB-A944-917F-2771C7AF44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612"/>
          <a:stretch/>
        </p:blipFill>
        <p:spPr>
          <a:xfrm>
            <a:off x="2692400" y="4330563"/>
            <a:ext cx="6299200" cy="1206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DC5BB4-71A1-3648-8DEF-1F032F2303B8}"/>
              </a:ext>
            </a:extLst>
          </p:cNvPr>
          <p:cNvSpPr txBox="1"/>
          <p:nvPr/>
        </p:nvSpPr>
        <p:spPr>
          <a:xfrm>
            <a:off x="1974272" y="508656"/>
            <a:ext cx="89223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3600" dirty="0"/>
            </a:br>
            <a:r>
              <a:rPr lang="en-US" sz="3600" dirty="0"/>
              <a:t>Je </a:t>
            </a:r>
            <a:r>
              <a:rPr lang="en-US" sz="3600" dirty="0" err="1"/>
              <a:t>veux</a:t>
            </a:r>
            <a:r>
              <a:rPr lang="en-US" sz="3600" dirty="0"/>
              <a:t> que Karel </a:t>
            </a:r>
            <a:r>
              <a:rPr lang="en-US" sz="3600" dirty="0" err="1"/>
              <a:t>bouge</a:t>
            </a:r>
            <a:r>
              <a:rPr lang="en-US" sz="3600" dirty="0"/>
              <a:t> </a:t>
            </a:r>
            <a:r>
              <a:rPr lang="en-US" sz="3600" dirty="0" err="1"/>
              <a:t>jusqu'à</a:t>
            </a:r>
            <a:r>
              <a:rPr lang="en-US" sz="3600" dirty="0"/>
              <a:t> </a:t>
            </a:r>
            <a:r>
              <a:rPr lang="en-US" sz="3600" dirty="0" err="1"/>
              <a:t>atteindre</a:t>
            </a:r>
            <a:r>
              <a:rPr lang="en-US" sz="3600" dirty="0"/>
              <a:t> un </a:t>
            </a:r>
            <a:r>
              <a:rPr lang="en-US" sz="3600" dirty="0" err="1"/>
              <a:t>mur</a:t>
            </a:r>
            <a:r>
              <a:rPr lang="en-US" sz="3600" dirty="0"/>
              <a:t>. Comment je </a:t>
            </a:r>
            <a:r>
              <a:rPr lang="en-US" sz="3600" dirty="0" err="1"/>
              <a:t>fais</a:t>
            </a:r>
            <a:r>
              <a:rPr lang="en-US" sz="3600" dirty="0"/>
              <a:t> </a:t>
            </a:r>
            <a:r>
              <a:rPr lang="en-US" sz="3600" dirty="0" err="1"/>
              <a:t>ça</a:t>
            </a:r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71711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52400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While Loops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6396F0-2F48-3F47-96F6-07EC74D7C9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550"/>
          <a:stretch/>
        </p:blipFill>
        <p:spPr>
          <a:xfrm>
            <a:off x="2692400" y="2795451"/>
            <a:ext cx="6273800" cy="1212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BAB617-7ECB-A944-917F-2771C7AF44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612"/>
          <a:stretch/>
        </p:blipFill>
        <p:spPr>
          <a:xfrm>
            <a:off x="2692400" y="4330563"/>
            <a:ext cx="6299200" cy="1206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DC5BB4-71A1-3648-8DEF-1F032F2303B8}"/>
              </a:ext>
            </a:extLst>
          </p:cNvPr>
          <p:cNvSpPr txBox="1"/>
          <p:nvPr/>
        </p:nvSpPr>
        <p:spPr>
          <a:xfrm>
            <a:off x="1948872" y="1112551"/>
            <a:ext cx="8922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Je ne </a:t>
            </a:r>
            <a:r>
              <a:rPr lang="en-US" sz="3600" dirty="0" err="1"/>
              <a:t>veux</a:t>
            </a:r>
            <a:r>
              <a:rPr lang="en-US" sz="3600" dirty="0"/>
              <a:t> pas </a:t>
            </a:r>
            <a:r>
              <a:rPr lang="en-US" sz="3600" dirty="0" err="1"/>
              <a:t>ecriver</a:t>
            </a:r>
            <a:r>
              <a:rPr lang="en-US" sz="3600" dirty="0"/>
              <a:t>   </a:t>
            </a:r>
            <a:r>
              <a:rPr lang="en-US" sz="3600" dirty="0">
                <a:latin typeface="Courier" pitchFamily="2" charset="0"/>
              </a:rPr>
              <a:t>move(); </a:t>
            </a:r>
            <a:r>
              <a:rPr lang="en-US" sz="3600" dirty="0">
                <a:latin typeface="+mj-lt"/>
              </a:rPr>
              <a:t>plus que </a:t>
            </a:r>
          </a:p>
          <a:p>
            <a:r>
              <a:rPr lang="en-US" sz="3600" dirty="0">
                <a:latin typeface="+mj-lt"/>
              </a:rPr>
              <a:t>1 </a:t>
            </a:r>
            <a:r>
              <a:rPr lang="en-US" sz="3600" dirty="0" err="1">
                <a:latin typeface="+mj-lt"/>
              </a:rPr>
              <a:t>fois</a:t>
            </a:r>
            <a:r>
              <a:rPr lang="en-US" sz="3600" dirty="0">
                <a:latin typeface="+mj-lt"/>
              </a:rPr>
              <a:t>!</a:t>
            </a:r>
            <a:r>
              <a:rPr lang="en-US" sz="3600" dirty="0">
                <a:latin typeface="Courier" pitchFamily="2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70773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52400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While Loops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6396F0-2F48-3F47-96F6-07EC74D7C9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550"/>
          <a:stretch/>
        </p:blipFill>
        <p:spPr>
          <a:xfrm>
            <a:off x="2667000" y="3692238"/>
            <a:ext cx="6273800" cy="1212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BAB617-7ECB-A944-917F-2771C7AF44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612"/>
          <a:stretch/>
        </p:blipFill>
        <p:spPr>
          <a:xfrm>
            <a:off x="2667000" y="5227350"/>
            <a:ext cx="6299200" cy="1206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DC5BB4-71A1-3648-8DEF-1F032F2303B8}"/>
              </a:ext>
            </a:extLst>
          </p:cNvPr>
          <p:cNvSpPr txBox="1"/>
          <p:nvPr/>
        </p:nvSpPr>
        <p:spPr>
          <a:xfrm>
            <a:off x="1948872" y="1112550"/>
            <a:ext cx="89223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Aussi</a:t>
            </a:r>
            <a:r>
              <a:rPr lang="en-US" sz="3600" dirty="0"/>
              <a:t>, on ne </a:t>
            </a:r>
            <a:r>
              <a:rPr lang="en-US" sz="3600" dirty="0" err="1"/>
              <a:t>connais</a:t>
            </a:r>
            <a:r>
              <a:rPr lang="en-US" sz="3600" dirty="0"/>
              <a:t> pas la </a:t>
            </a:r>
            <a:r>
              <a:rPr lang="en-US" sz="3600" dirty="0" err="1"/>
              <a:t>taille</a:t>
            </a:r>
            <a:r>
              <a:rPr lang="en-US" sz="3600" dirty="0"/>
              <a:t> du monde!</a:t>
            </a:r>
          </a:p>
          <a:p>
            <a:r>
              <a:rPr lang="fr-FR" sz="3600" dirty="0"/>
              <a:t>De plus, nous voulons que notre programme soit aussi généralisé que possible et fonctionne dans beaucoup de mondes différents.</a:t>
            </a:r>
            <a:endParaRPr lang="en-US" sz="36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009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52400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While Loops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4503C5-D8E6-484C-B03D-316E3EF203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435"/>
          <a:stretch/>
        </p:blipFill>
        <p:spPr>
          <a:xfrm>
            <a:off x="3175000" y="4616521"/>
            <a:ext cx="5918200" cy="55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4E0632-5449-7D46-9B49-BA26802385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393"/>
          <a:stretch/>
        </p:blipFill>
        <p:spPr>
          <a:xfrm>
            <a:off x="3098800" y="5641974"/>
            <a:ext cx="5994400" cy="7461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21563C-04D4-5E43-861F-331CCE06A455}"/>
              </a:ext>
            </a:extLst>
          </p:cNvPr>
          <p:cNvSpPr txBox="1"/>
          <p:nvPr/>
        </p:nvSpPr>
        <p:spPr>
          <a:xfrm>
            <a:off x="1948872" y="1112551"/>
            <a:ext cx="892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Par </a:t>
            </a:r>
            <a:r>
              <a:rPr lang="en-US" sz="3600" dirty="0" err="1">
                <a:latin typeface="+mj-lt"/>
              </a:rPr>
              <a:t>exemple</a:t>
            </a:r>
            <a:r>
              <a:rPr lang="en-US" sz="3600" dirty="0">
                <a:latin typeface="+mj-lt"/>
              </a:rPr>
              <a:t>…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707AF844-B138-624E-AE5D-B783F97EC115}"/>
              </a:ext>
            </a:extLst>
          </p:cNvPr>
          <p:cNvCxnSpPr>
            <a:cxnSpLocks/>
          </p:cNvCxnSpPr>
          <p:nvPr/>
        </p:nvCxnSpPr>
        <p:spPr>
          <a:xfrm rot="5400000">
            <a:off x="3385237" y="3445920"/>
            <a:ext cx="1315965" cy="1025236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2A19EC52-80D5-A64F-B003-94C79E91763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11338" y="4165307"/>
            <a:ext cx="2503489" cy="796638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4B9CCB8-B493-7646-8084-EEBF3F69FFCC}"/>
              </a:ext>
            </a:extLst>
          </p:cNvPr>
          <p:cNvSpPr txBox="1"/>
          <p:nvPr/>
        </p:nvSpPr>
        <p:spPr>
          <a:xfrm>
            <a:off x="4555837" y="2111841"/>
            <a:ext cx="3308925" cy="13234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/>
              <a:t>Ca </a:t>
            </a:r>
            <a:r>
              <a:rPr lang="en-US" sz="4000" dirty="0" err="1"/>
              <a:t>c’est</a:t>
            </a:r>
            <a:r>
              <a:rPr lang="en-US" sz="4000" dirty="0"/>
              <a:t> Karel!!! </a:t>
            </a:r>
          </a:p>
        </p:txBody>
      </p:sp>
    </p:spTree>
    <p:extLst>
      <p:ext uri="{BB962C8B-B14F-4D97-AF65-F5344CB8AC3E}">
        <p14:creationId xmlns:p14="http://schemas.microsoft.com/office/powerpoint/2010/main" val="2932488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1375</Words>
  <Application>Microsoft Macintosh PowerPoint</Application>
  <PresentationFormat>Widescreen</PresentationFormat>
  <Paragraphs>457</Paragraphs>
  <Slides>45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Arial</vt:lpstr>
      <vt:lpstr>Arial</vt:lpstr>
      <vt:lpstr>Calibri</vt:lpstr>
      <vt:lpstr>Calibri Light</vt:lpstr>
      <vt:lpstr>Century Gothic</vt:lpstr>
      <vt:lpstr>Courier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Lisa Einstein</dc:creator>
  <cp:lastModifiedBy>Lisa Einstein</cp:lastModifiedBy>
  <cp:revision>3</cp:revision>
  <dcterms:created xsi:type="dcterms:W3CDTF">2019-07-14T16:17:08Z</dcterms:created>
  <dcterms:modified xsi:type="dcterms:W3CDTF">2019-07-14T16:31:32Z</dcterms:modified>
</cp:coreProperties>
</file>